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notesMasterIdLst>
    <p:notesMasterId r:id="rId114"/>
  </p:notesMasterIdLst>
  <p:sldIdLst>
    <p:sldId id="256" r:id="rId2"/>
    <p:sldId id="257" r:id="rId3"/>
    <p:sldId id="296" r:id="rId4"/>
    <p:sldId id="297" r:id="rId5"/>
    <p:sldId id="295" r:id="rId6"/>
    <p:sldId id="301" r:id="rId7"/>
    <p:sldId id="404" r:id="rId8"/>
    <p:sldId id="405" r:id="rId9"/>
    <p:sldId id="406" r:id="rId10"/>
    <p:sldId id="407" r:id="rId11"/>
    <p:sldId id="265" r:id="rId12"/>
    <p:sldId id="266" r:id="rId13"/>
    <p:sldId id="267" r:id="rId14"/>
    <p:sldId id="269" r:id="rId15"/>
    <p:sldId id="381" r:id="rId16"/>
    <p:sldId id="268" r:id="rId17"/>
    <p:sldId id="379" r:id="rId18"/>
    <p:sldId id="380" r:id="rId19"/>
    <p:sldId id="270" r:id="rId20"/>
    <p:sldId id="271" r:id="rId21"/>
    <p:sldId id="353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273" r:id="rId30"/>
    <p:sldId id="310" r:id="rId31"/>
    <p:sldId id="311" r:id="rId32"/>
    <p:sldId id="315" r:id="rId33"/>
    <p:sldId id="318" r:id="rId34"/>
    <p:sldId id="319" r:id="rId35"/>
    <p:sldId id="320" r:id="rId36"/>
    <p:sldId id="316" r:id="rId37"/>
    <p:sldId id="317" r:id="rId38"/>
    <p:sldId id="275" r:id="rId39"/>
    <p:sldId id="393" r:id="rId40"/>
    <p:sldId id="396" r:id="rId41"/>
    <p:sldId id="397" r:id="rId42"/>
    <p:sldId id="398" r:id="rId43"/>
    <p:sldId id="399" r:id="rId44"/>
    <p:sldId id="400" r:id="rId45"/>
    <p:sldId id="277" r:id="rId46"/>
    <p:sldId id="392" r:id="rId47"/>
    <p:sldId id="346" r:id="rId48"/>
    <p:sldId id="382" r:id="rId49"/>
    <p:sldId id="325" r:id="rId50"/>
    <p:sldId id="324" r:id="rId51"/>
    <p:sldId id="384" r:id="rId52"/>
    <p:sldId id="385" r:id="rId53"/>
    <p:sldId id="386" r:id="rId54"/>
    <p:sldId id="388" r:id="rId55"/>
    <p:sldId id="387" r:id="rId56"/>
    <p:sldId id="389" r:id="rId57"/>
    <p:sldId id="390" r:id="rId58"/>
    <p:sldId id="391" r:id="rId59"/>
    <p:sldId id="401" r:id="rId60"/>
    <p:sldId id="331" r:id="rId61"/>
    <p:sldId id="282" r:id="rId62"/>
    <p:sldId id="332" r:id="rId63"/>
    <p:sldId id="354" r:id="rId64"/>
    <p:sldId id="335" r:id="rId65"/>
    <p:sldId id="336" r:id="rId66"/>
    <p:sldId id="333" r:id="rId67"/>
    <p:sldId id="338" r:id="rId68"/>
    <p:sldId id="339" r:id="rId69"/>
    <p:sldId id="340" r:id="rId70"/>
    <p:sldId id="341" r:id="rId71"/>
    <p:sldId id="280" r:id="rId72"/>
    <p:sldId id="343" r:id="rId73"/>
    <p:sldId id="402" r:id="rId74"/>
    <p:sldId id="345" r:id="rId75"/>
    <p:sldId id="284" r:id="rId76"/>
    <p:sldId id="347" r:id="rId77"/>
    <p:sldId id="348" r:id="rId78"/>
    <p:sldId id="355" r:id="rId79"/>
    <p:sldId id="356" r:id="rId80"/>
    <p:sldId id="357" r:id="rId81"/>
    <p:sldId id="350" r:id="rId82"/>
    <p:sldId id="358" r:id="rId83"/>
    <p:sldId id="359" r:id="rId84"/>
    <p:sldId id="360" r:id="rId85"/>
    <p:sldId id="361" r:id="rId86"/>
    <p:sldId id="362" r:id="rId87"/>
    <p:sldId id="363" r:id="rId88"/>
    <p:sldId id="285" r:id="rId89"/>
    <p:sldId id="364" r:id="rId90"/>
    <p:sldId id="286" r:id="rId91"/>
    <p:sldId id="365" r:id="rId92"/>
    <p:sldId id="366" r:id="rId93"/>
    <p:sldId id="287" r:id="rId94"/>
    <p:sldId id="367" r:id="rId95"/>
    <p:sldId id="288" r:id="rId96"/>
    <p:sldId id="289" r:id="rId97"/>
    <p:sldId id="290" r:id="rId98"/>
    <p:sldId id="291" r:id="rId99"/>
    <p:sldId id="368" r:id="rId100"/>
    <p:sldId id="292" r:id="rId101"/>
    <p:sldId id="293" r:id="rId102"/>
    <p:sldId id="369" r:id="rId103"/>
    <p:sldId id="370" r:id="rId104"/>
    <p:sldId id="294" r:id="rId105"/>
    <p:sldId id="371" r:id="rId106"/>
    <p:sldId id="374" r:id="rId107"/>
    <p:sldId id="373" r:id="rId108"/>
    <p:sldId id="375" r:id="rId109"/>
    <p:sldId id="377" r:id="rId110"/>
    <p:sldId id="376" r:id="rId111"/>
    <p:sldId id="403" r:id="rId112"/>
    <p:sldId id="378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0C1C"/>
    <a:srgbClr val="0080FF"/>
    <a:srgbClr val="FF0000"/>
    <a:srgbClr val="CCF4D6"/>
    <a:srgbClr val="F0CECD"/>
    <a:srgbClr val="B2ECE7"/>
    <a:srgbClr val="FA828D"/>
    <a:srgbClr val="700503"/>
    <a:srgbClr val="102141"/>
    <a:srgbClr val="FFF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8"/>
    <p:restoredTop sz="81973" autoAdjust="0"/>
  </p:normalViewPr>
  <p:slideViewPr>
    <p:cSldViewPr snapToGrid="0" snapToObjects="1">
      <p:cViewPr varScale="1">
        <p:scale>
          <a:sx n="77" d="100"/>
          <a:sy n="77" d="100"/>
        </p:scale>
        <p:origin x="6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5BEB-624C-7944-B04F-47802A4A37F3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508D1-CDDD-6445-AC0B-42415DA4A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4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01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‘derivative is the infinitesimal change in a function relative to one of its variables.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58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get an answer like the one right at the bottom…. but now for continuous time.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48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 by sides by N(t)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condition for this to be OK? N(t) has to be != from zero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5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integral of dx/x is log(x); integral of a constant is the constant *x + 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62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log(P(t))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rt+c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by rules of derivative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(log(f(x))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(f(x))/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so integral the other 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38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vs. continuous- continuous need calculus; discrete usually only algebra… - but you can often convert between the two, etc. but lets go back to discrete time for a second.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75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vs. continuous- continuous need calculus; discrete usually only algebra… - but you can often convert between the two, etc. but lets go back to discrete time for a second.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67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go back to discrete time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is this unlikely to reflect the population of Madagascar? 1) because time-varying of course. 2) Anything else? babies are not having babies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01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go back to discrete time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is this unlikely to reflect the population of Madagascar? 1) because time-varying of course. 2) Anything else? babies are not having babies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79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arrows? flows between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2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category, or state, being alive and in Madagascar - and then flow in from births, out from deaths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would you calculate population growth?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9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arrows? flows between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50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arrows? flows between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73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arrows? flows between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60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arrows? flows between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71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arrows? flows between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83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arrows? flows between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44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arrows? flows between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87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the arrows? flows between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5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17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37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category, or state, being alive and in Madagascar - and then flow in from births, out from deaths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would you calculate population growth?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15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0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77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46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07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07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33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30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44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57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 say “build a model” I mean “create a stylized version of reality”. Here - we are assuming that everyone in the world falls into one of these three categories.  …Key to remember, all models are wrong - some models are useful…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SAY: measles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rougeole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mumps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oreillons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rubella = rubella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square = ‘state’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51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24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50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835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32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Infection will 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1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point will be it depends on the question.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www.ncbi.nlm.nih.gov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/articles/PMC2566243/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03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things can happen - birth or death (ignoring migration)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flows = the processes * number of individuals in each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 = r (= speed per unit time)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 = rate * pop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8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16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 by where you start from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32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t+1 here could mean 1 year in the future, often done for human populations.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else is lambda going to equal? births - deaths - could write as N(t+1)=(b-d)N(t) where b and d are per capita birth and death rate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happens if you start at N[0] ? [make them walk through it! make them identify that we are assuming that population growth stays the SAME]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2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discrete vs. continuous- continuous need calculus; discrete usually only algebra…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them figure out KEY VALUES of lambda  [1 = equilibrium; &lt;1 = shrink; &gt;1 grow]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4AB1-161F-F442-B519-20982E782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07A98-BEFB-F045-BD05-CC78F4173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40A1B-5D45-104A-B2F7-220E1EDC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9FE2B-6658-D843-A48B-FF274741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FE47F-D1A1-7D45-826F-4891BCD1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8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AA15-1D5A-564E-9A5B-580AB7C4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17CA4-04F9-7C4F-97A1-E7C4E543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2E752-FC1D-504A-9EF9-13BB1AE9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E249-A69D-7C49-B888-C3064386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8D370-1E7C-544C-9009-02FF7201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7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4E427-57E3-E042-B92B-9B2EC3999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916B3-291C-9A41-BCA1-4DBC5EBCC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2B11D-B316-C542-95FE-9A16F1FA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C74A5-F634-6348-847D-CFB1A855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02DAE-C131-D543-A004-5EDCF743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6067-7A99-D84A-A24B-3F1C3659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B809-5B30-0647-A2E1-899CF0D5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E2FCA-0215-6B41-8E15-0DF284B1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A4625-8383-E64C-8CC7-42299794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931CE-B2BB-EB45-9B85-2FA223D8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2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FFB0-76A9-EE4B-B193-5E63476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3CF8E-8936-8C4B-89D5-00526645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820CF-2A5B-9241-B0EE-D4098EEC9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8B5C4-ED49-B44A-A2B7-83926F7A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CA49-7CC8-E841-A544-CA2BF451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6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3A62-8F22-D84F-B43B-062C86AA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2344-B423-6143-ADA0-D834F6CDF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59556-1D79-5E4C-A6A3-A3286B7A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CBACC-7CA6-F444-A0D7-6D0C7327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A9AFC-D48C-BC4C-B6A8-83C9B002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1DA4F-924D-A64B-B031-E68C3606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7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5C4E-71D5-D247-9644-05BC6DD6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42E33-6279-F249-A597-782B3036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896D8-4814-BA45-9C2D-A35B5DD0F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CA829-4433-AA47-A088-FF1471C89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A7E5C-F97A-DB49-955D-9E3659D00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EDB99-381C-964E-A6B7-A35FAAF0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DCA3-D30A-B645-809B-C570EEE35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13C0E6-0A17-4E4F-A3B4-414ABD5E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5956-ECD7-8D44-BCEE-D798B7F0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BECF4-C39B-8B45-A410-5B4EE2C3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3C415-A1D0-2647-8026-B1D65D87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E243C-1E84-0B45-AF02-4BA2F0AF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2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A4616-4A38-5144-94B4-92580107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53511-E071-1F4A-86FA-3E107D43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A0781-DD0B-9146-92E3-9CAFBDC4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8FE2-8846-CF43-A216-1F16A1CF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799E-1619-864A-9455-472FB9CE0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6A2AC-41A4-9F4C-ADB3-B99EBC1D2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1D92F-0F1A-7247-96C2-DF88CB3D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3AFC1-880F-1E4D-82C2-9C9492CF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66A13-7B77-F247-80F4-4895E479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3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D725-39E1-AA4D-AA67-6A09C40F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3A73D7-A356-684F-82B4-8D183A68E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B1656-711E-DC4F-B98B-FA07E269E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A773C-BFC5-F046-AB2A-9EC540D44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A000A-4927-8B46-8BB7-A0B02D6A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D8AA-CE5E-B44C-9EAF-27001422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8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82B4A7-B296-6642-8EFF-4171D51A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F1C6C-BCED-FD45-B900-F27B1EA61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C90FD-41B9-9D4C-A35B-40597211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4C86A-FCC4-8247-A7C0-BE0B89853347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D8178-8A5E-5A44-AAA6-58359A820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7F76B-7775-5E4C-9475-5DA973330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B1B-6CB2-1A4C-8856-7614162EC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12987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Introduction to Compartmental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C0104-CCF0-E140-9CEB-BB4740C26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79875"/>
            <a:ext cx="6858000" cy="1655762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Helvetica" pitchFamily="2" charset="0"/>
              </a:rPr>
              <a:t>Cara Brook</a:t>
            </a:r>
          </a:p>
          <a:p>
            <a:r>
              <a:rPr lang="en-US" sz="1600" dirty="0">
                <a:latin typeface="Helvetica" pitchFamily="2" charset="0"/>
              </a:rPr>
              <a:t>University of California, Berkeley</a:t>
            </a:r>
          </a:p>
          <a:p>
            <a:r>
              <a:rPr lang="en-US" sz="1600" dirty="0">
                <a:latin typeface="Helvetica" pitchFamily="2" charset="0"/>
              </a:rPr>
              <a:t>Adapted from slides by:</a:t>
            </a:r>
          </a:p>
          <a:p>
            <a:r>
              <a:rPr lang="en-US" sz="1600" dirty="0">
                <a:latin typeface="Helvetica" pitchFamily="2" charset="0"/>
              </a:rPr>
              <a:t>Amy </a:t>
            </a:r>
            <a:r>
              <a:rPr lang="en-US" sz="1600" dirty="0" err="1">
                <a:latin typeface="Helvetica" pitchFamily="2" charset="0"/>
              </a:rPr>
              <a:t>Wesolowski</a:t>
            </a:r>
            <a:r>
              <a:rPr lang="en-US" sz="1600" dirty="0">
                <a:latin typeface="Helvetica" pitchFamily="2" charset="0"/>
              </a:rPr>
              <a:t>, Johns Hopkins University </a:t>
            </a:r>
          </a:p>
          <a:p>
            <a:r>
              <a:rPr lang="en-US" sz="1600" dirty="0">
                <a:latin typeface="Helvetica" pitchFamily="2" charset="0"/>
              </a:rPr>
              <a:t>Jessica Metcalf, Princeton University</a:t>
            </a:r>
          </a:p>
          <a:p>
            <a:endParaRPr lang="en-US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96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0225-8794-EC40-9C14-211492AB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908658"/>
            <a:ext cx="8961120" cy="480793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Populations are divided into compartments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populations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subdivisées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en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br>
              <a:rPr lang="en-US" sz="2600" dirty="0">
                <a:latin typeface="Helvetica" pitchFamily="2" charset="0"/>
              </a:rPr>
            </a:b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Individuals within a compartment are homogeneously mixed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individus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d'un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mélangés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manière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homogène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Compartments and transition rates are determined by biological systems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déterminés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par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systèmes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biologiques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Rates of transferring between compartments are expressed mathematically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entre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exprimés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mathématiquement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539DE1-FA9B-9544-9BC5-9C2B570B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888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Compartmental</a:t>
            </a:r>
            <a:r>
              <a:rPr lang="en-US" sz="3200" b="1" dirty="0"/>
              <a:t>/Mechanistic/Mathematical Models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63342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C1DA91-9F59-9F4A-A0E8-865292E28415}"/>
              </a:ext>
            </a:extLst>
          </p:cNvPr>
          <p:cNvSpPr/>
          <p:nvPr/>
        </p:nvSpPr>
        <p:spPr>
          <a:xfrm>
            <a:off x="66499" y="104735"/>
            <a:ext cx="500426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 : eradication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4450B-2423-0248-A1E3-9D187792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93" y="1502294"/>
            <a:ext cx="8353213" cy="4865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E69882-10A5-D941-A522-77B26C855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534" y="366345"/>
            <a:ext cx="2438400" cy="1016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672678-1653-A848-BCEF-346F5CF18584}"/>
              </a:ext>
            </a:extLst>
          </p:cNvPr>
          <p:cNvSpPr/>
          <p:nvPr/>
        </p:nvSpPr>
        <p:spPr>
          <a:xfrm>
            <a:off x="5835534" y="4894041"/>
            <a:ext cx="31172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4954"/>
                </a:solidFill>
                <a:effectLst/>
                <a:latin typeface="Helvetica" pitchFamily="2" charset="0"/>
              </a:rPr>
              <a:t>More transmissible diseases are harder to eradicate</a:t>
            </a:r>
            <a:endParaRPr lang="en-US" dirty="0">
              <a:solidFill>
                <a:srgbClr val="FF495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516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578F48-4E6D-7749-AAC3-C4011E2DA9C4}"/>
              </a:ext>
            </a:extLst>
          </p:cNvPr>
          <p:cNvSpPr/>
          <p:nvPr/>
        </p:nvSpPr>
        <p:spPr>
          <a:xfrm>
            <a:off x="66499" y="104735"/>
            <a:ext cx="500426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 : extensions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9A227-7D79-654A-B1DE-9C167DBF4D65}"/>
              </a:ext>
            </a:extLst>
          </p:cNvPr>
          <p:cNvSpPr/>
          <p:nvPr/>
        </p:nvSpPr>
        <p:spPr>
          <a:xfrm>
            <a:off x="571931" y="1149527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Moving beyond a ‘closed’ population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062DB9-0782-F441-AE00-BFAE794FD0C0}"/>
              </a:ext>
            </a:extLst>
          </p:cNvPr>
          <p:cNvSpPr/>
          <p:nvPr/>
        </p:nvSpPr>
        <p:spPr>
          <a:xfrm>
            <a:off x="4078044" y="2422096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78553-31F8-7745-A713-B78C8D22740D}"/>
              </a:ext>
            </a:extLst>
          </p:cNvPr>
          <p:cNvSpPr/>
          <p:nvPr/>
        </p:nvSpPr>
        <p:spPr>
          <a:xfrm>
            <a:off x="5933547" y="2452038"/>
            <a:ext cx="1233401" cy="11483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BF785-486B-034C-B45F-E103600649C0}"/>
              </a:ext>
            </a:extLst>
          </p:cNvPr>
          <p:cNvSpPr/>
          <p:nvPr/>
        </p:nvSpPr>
        <p:spPr>
          <a:xfrm>
            <a:off x="3123731" y="2015854"/>
            <a:ext cx="1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B2DAB-ADE8-E94C-AF02-9ACACB5C7290}"/>
              </a:ext>
            </a:extLst>
          </p:cNvPr>
          <p:cNvSpPr/>
          <p:nvPr/>
        </p:nvSpPr>
        <p:spPr>
          <a:xfrm>
            <a:off x="5225674" y="2084248"/>
            <a:ext cx="12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06165-814D-1A46-A874-9BA6E071E4ED}"/>
              </a:ext>
            </a:extLst>
          </p:cNvPr>
          <p:cNvSpPr/>
          <p:nvPr/>
        </p:nvSpPr>
        <p:spPr>
          <a:xfrm>
            <a:off x="571931" y="2505175"/>
            <a:ext cx="167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vaccination, 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FDDAB4-E05D-714A-8A6E-B02E4A6649E5}"/>
              </a:ext>
            </a:extLst>
          </p:cNvPr>
          <p:cNvSpPr/>
          <p:nvPr/>
        </p:nvSpPr>
        <p:spPr>
          <a:xfrm>
            <a:off x="2189205" y="2355147"/>
            <a:ext cx="1233401" cy="1186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CFFB45-2F9C-0940-B474-E69AAF3BB789}"/>
              </a:ext>
            </a:extLst>
          </p:cNvPr>
          <p:cNvCxnSpPr>
            <a:cxnSpLocks/>
          </p:cNvCxnSpPr>
          <p:nvPr/>
        </p:nvCxnSpPr>
        <p:spPr>
          <a:xfrm>
            <a:off x="3544179" y="30081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AD9997-7A2B-C046-82A2-B0490C018C3F}"/>
              </a:ext>
            </a:extLst>
          </p:cNvPr>
          <p:cNvCxnSpPr>
            <a:cxnSpLocks/>
          </p:cNvCxnSpPr>
          <p:nvPr/>
        </p:nvCxnSpPr>
        <p:spPr>
          <a:xfrm>
            <a:off x="5377945" y="30318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DB4FEA-4545-DB47-9CCA-225678CDADBD}"/>
              </a:ext>
            </a:extLst>
          </p:cNvPr>
          <p:cNvCxnSpPr>
            <a:cxnSpLocks/>
          </p:cNvCxnSpPr>
          <p:nvPr/>
        </p:nvCxnSpPr>
        <p:spPr>
          <a:xfrm>
            <a:off x="1903805" y="2200883"/>
            <a:ext cx="218900" cy="36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A2DE42-008E-F248-8232-C884756892A6}"/>
                  </a:ext>
                </a:extLst>
              </p:cNvPr>
              <p:cNvSpPr/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births,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A2DE42-008E-F248-8232-C88475689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  <a:blipFill>
                <a:blip r:embed="rId2"/>
                <a:stretch>
                  <a:fillRect l="-847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8B531B-B4D1-D340-A80A-E7F70FF06934}"/>
              </a:ext>
            </a:extLst>
          </p:cNvPr>
          <p:cNvCxnSpPr>
            <a:cxnSpLocks/>
          </p:cNvCxnSpPr>
          <p:nvPr/>
        </p:nvCxnSpPr>
        <p:spPr>
          <a:xfrm>
            <a:off x="1486074" y="2217756"/>
            <a:ext cx="0" cy="274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25A370-023C-1045-9EED-8DF0C4DFFD1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805905" y="3541765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004D97-DB61-1045-A7B0-A8567CDF32A1}"/>
              </a:ext>
            </a:extLst>
          </p:cNvPr>
          <p:cNvCxnSpPr>
            <a:cxnSpLocks/>
          </p:cNvCxnSpPr>
          <p:nvPr/>
        </p:nvCxnSpPr>
        <p:spPr>
          <a:xfrm flipH="1">
            <a:off x="4694744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B08FB3-FCF6-214B-8378-A1803F8B28A3}"/>
              </a:ext>
            </a:extLst>
          </p:cNvPr>
          <p:cNvCxnSpPr>
            <a:cxnSpLocks/>
          </p:cNvCxnSpPr>
          <p:nvPr/>
        </p:nvCxnSpPr>
        <p:spPr>
          <a:xfrm flipH="1">
            <a:off x="6583583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1D444DD-9559-6347-BC55-C86C01C5CA2D}"/>
                  </a:ext>
                </a:extLst>
              </p:cNvPr>
              <p:cNvSpPr/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1D444DD-9559-6347-BC55-C86C01C5C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  <a:blipFill>
                <a:blip r:embed="rId3"/>
                <a:stretch>
                  <a:fillRect l="-30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D8F5978-F6E2-1B4C-A387-D0B37999F419}"/>
                  </a:ext>
                </a:extLst>
              </p:cNvPr>
              <p:cNvSpPr/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D8F5978-F6E2-1B4C-A387-D0B37999F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  <a:blipFill>
                <a:blip r:embed="rId4"/>
                <a:stretch>
                  <a:fillRect l="-22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261F71-3128-1E48-A461-879C025055BE}"/>
                  </a:ext>
                </a:extLst>
              </p:cNvPr>
              <p:cNvSpPr/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261F71-3128-1E48-A461-879C0250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  <a:blipFill>
                <a:blip r:embed="rId5"/>
                <a:stretch>
                  <a:fillRect l="-225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1647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578F48-4E6D-7749-AAC3-C4011E2DA9C4}"/>
              </a:ext>
            </a:extLst>
          </p:cNvPr>
          <p:cNvSpPr/>
          <p:nvPr/>
        </p:nvSpPr>
        <p:spPr>
          <a:xfrm>
            <a:off x="66499" y="104735"/>
            <a:ext cx="500426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 : extensions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9A227-7D79-654A-B1DE-9C167DBF4D65}"/>
              </a:ext>
            </a:extLst>
          </p:cNvPr>
          <p:cNvSpPr/>
          <p:nvPr/>
        </p:nvSpPr>
        <p:spPr>
          <a:xfrm>
            <a:off x="571931" y="1149527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Moving beyond a ‘closed’ population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062DB9-0782-F441-AE00-BFAE794FD0C0}"/>
              </a:ext>
            </a:extLst>
          </p:cNvPr>
          <p:cNvSpPr/>
          <p:nvPr/>
        </p:nvSpPr>
        <p:spPr>
          <a:xfrm>
            <a:off x="4078044" y="2422096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78553-31F8-7745-A713-B78C8D22740D}"/>
              </a:ext>
            </a:extLst>
          </p:cNvPr>
          <p:cNvSpPr/>
          <p:nvPr/>
        </p:nvSpPr>
        <p:spPr>
          <a:xfrm>
            <a:off x="5933547" y="2452038"/>
            <a:ext cx="1233401" cy="11483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BF785-486B-034C-B45F-E103600649C0}"/>
              </a:ext>
            </a:extLst>
          </p:cNvPr>
          <p:cNvSpPr/>
          <p:nvPr/>
        </p:nvSpPr>
        <p:spPr>
          <a:xfrm>
            <a:off x="3123731" y="2015854"/>
            <a:ext cx="1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B2DAB-ADE8-E94C-AF02-9ACACB5C7290}"/>
              </a:ext>
            </a:extLst>
          </p:cNvPr>
          <p:cNvSpPr/>
          <p:nvPr/>
        </p:nvSpPr>
        <p:spPr>
          <a:xfrm>
            <a:off x="5225674" y="2084248"/>
            <a:ext cx="12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06165-814D-1A46-A874-9BA6E071E4ED}"/>
              </a:ext>
            </a:extLst>
          </p:cNvPr>
          <p:cNvSpPr/>
          <p:nvPr/>
        </p:nvSpPr>
        <p:spPr>
          <a:xfrm>
            <a:off x="571931" y="2505175"/>
            <a:ext cx="167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vaccination, 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FDDAB4-E05D-714A-8A6E-B02E4A6649E5}"/>
              </a:ext>
            </a:extLst>
          </p:cNvPr>
          <p:cNvSpPr/>
          <p:nvPr/>
        </p:nvSpPr>
        <p:spPr>
          <a:xfrm>
            <a:off x="2189205" y="2355147"/>
            <a:ext cx="1233401" cy="1186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CFFB45-2F9C-0940-B474-E69AAF3BB789}"/>
              </a:ext>
            </a:extLst>
          </p:cNvPr>
          <p:cNvCxnSpPr>
            <a:cxnSpLocks/>
          </p:cNvCxnSpPr>
          <p:nvPr/>
        </p:nvCxnSpPr>
        <p:spPr>
          <a:xfrm>
            <a:off x="3544179" y="30081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AD9997-7A2B-C046-82A2-B0490C018C3F}"/>
              </a:ext>
            </a:extLst>
          </p:cNvPr>
          <p:cNvCxnSpPr>
            <a:cxnSpLocks/>
          </p:cNvCxnSpPr>
          <p:nvPr/>
        </p:nvCxnSpPr>
        <p:spPr>
          <a:xfrm>
            <a:off x="5377945" y="30318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DB4FEA-4545-DB47-9CCA-225678CDADBD}"/>
              </a:ext>
            </a:extLst>
          </p:cNvPr>
          <p:cNvCxnSpPr>
            <a:cxnSpLocks/>
          </p:cNvCxnSpPr>
          <p:nvPr/>
        </p:nvCxnSpPr>
        <p:spPr>
          <a:xfrm>
            <a:off x="1903805" y="2200883"/>
            <a:ext cx="218900" cy="36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A2DE42-008E-F248-8232-C884756892A6}"/>
                  </a:ext>
                </a:extLst>
              </p:cNvPr>
              <p:cNvSpPr/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births,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A2DE42-008E-F248-8232-C88475689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  <a:blipFill>
                <a:blip r:embed="rId2"/>
                <a:stretch>
                  <a:fillRect l="-847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8B531B-B4D1-D340-A80A-E7F70FF06934}"/>
              </a:ext>
            </a:extLst>
          </p:cNvPr>
          <p:cNvCxnSpPr>
            <a:cxnSpLocks/>
          </p:cNvCxnSpPr>
          <p:nvPr/>
        </p:nvCxnSpPr>
        <p:spPr>
          <a:xfrm>
            <a:off x="1486074" y="2217756"/>
            <a:ext cx="0" cy="274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25A370-023C-1045-9EED-8DF0C4DFFD1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805905" y="3541765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004D97-DB61-1045-A7B0-A8567CDF32A1}"/>
              </a:ext>
            </a:extLst>
          </p:cNvPr>
          <p:cNvCxnSpPr>
            <a:cxnSpLocks/>
          </p:cNvCxnSpPr>
          <p:nvPr/>
        </p:nvCxnSpPr>
        <p:spPr>
          <a:xfrm flipH="1">
            <a:off x="4694744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B08FB3-FCF6-214B-8378-A1803F8B28A3}"/>
              </a:ext>
            </a:extLst>
          </p:cNvPr>
          <p:cNvCxnSpPr>
            <a:cxnSpLocks/>
          </p:cNvCxnSpPr>
          <p:nvPr/>
        </p:nvCxnSpPr>
        <p:spPr>
          <a:xfrm flipH="1">
            <a:off x="6583583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1D444DD-9559-6347-BC55-C86C01C5CA2D}"/>
                  </a:ext>
                </a:extLst>
              </p:cNvPr>
              <p:cNvSpPr/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1D444DD-9559-6347-BC55-C86C01C5C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  <a:blipFill>
                <a:blip r:embed="rId3"/>
                <a:stretch>
                  <a:fillRect l="-30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D8F5978-F6E2-1B4C-A387-D0B37999F419}"/>
                  </a:ext>
                </a:extLst>
              </p:cNvPr>
              <p:cNvSpPr/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D8F5978-F6E2-1B4C-A387-D0B37999F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  <a:blipFill>
                <a:blip r:embed="rId4"/>
                <a:stretch>
                  <a:fillRect l="-22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261F71-3128-1E48-A461-879C025055BE}"/>
                  </a:ext>
                </a:extLst>
              </p:cNvPr>
              <p:cNvSpPr/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261F71-3128-1E48-A461-879C0250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  <a:blipFill>
                <a:blip r:embed="rId5"/>
                <a:stretch>
                  <a:fillRect l="-225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1E0FFA-1C21-1547-99CD-69DF52CD9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698" y="4319651"/>
            <a:ext cx="3695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539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578F48-4E6D-7749-AAC3-C4011E2DA9C4}"/>
              </a:ext>
            </a:extLst>
          </p:cNvPr>
          <p:cNvSpPr/>
          <p:nvPr/>
        </p:nvSpPr>
        <p:spPr>
          <a:xfrm>
            <a:off x="66499" y="104735"/>
            <a:ext cx="500426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 : add births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9A227-7D79-654A-B1DE-9C167DBF4D65}"/>
              </a:ext>
            </a:extLst>
          </p:cNvPr>
          <p:cNvSpPr/>
          <p:nvPr/>
        </p:nvSpPr>
        <p:spPr>
          <a:xfrm>
            <a:off x="571931" y="1149527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Moving beyond a ‘closed’ population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062DB9-0782-F441-AE00-BFAE794FD0C0}"/>
              </a:ext>
            </a:extLst>
          </p:cNvPr>
          <p:cNvSpPr/>
          <p:nvPr/>
        </p:nvSpPr>
        <p:spPr>
          <a:xfrm>
            <a:off x="4078044" y="2422096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278553-31F8-7745-A713-B78C8D22740D}"/>
              </a:ext>
            </a:extLst>
          </p:cNvPr>
          <p:cNvSpPr/>
          <p:nvPr/>
        </p:nvSpPr>
        <p:spPr>
          <a:xfrm>
            <a:off x="5933547" y="2452038"/>
            <a:ext cx="1233401" cy="11483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5BF785-486B-034C-B45F-E103600649C0}"/>
              </a:ext>
            </a:extLst>
          </p:cNvPr>
          <p:cNvSpPr/>
          <p:nvPr/>
        </p:nvSpPr>
        <p:spPr>
          <a:xfrm>
            <a:off x="3123731" y="2015854"/>
            <a:ext cx="1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1B2DAB-ADE8-E94C-AF02-9ACACB5C7290}"/>
              </a:ext>
            </a:extLst>
          </p:cNvPr>
          <p:cNvSpPr/>
          <p:nvPr/>
        </p:nvSpPr>
        <p:spPr>
          <a:xfrm>
            <a:off x="5225674" y="2084248"/>
            <a:ext cx="12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06165-814D-1A46-A874-9BA6E071E4ED}"/>
              </a:ext>
            </a:extLst>
          </p:cNvPr>
          <p:cNvSpPr/>
          <p:nvPr/>
        </p:nvSpPr>
        <p:spPr>
          <a:xfrm>
            <a:off x="571931" y="2505175"/>
            <a:ext cx="167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vaccination, 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FDDAB4-E05D-714A-8A6E-B02E4A6649E5}"/>
              </a:ext>
            </a:extLst>
          </p:cNvPr>
          <p:cNvSpPr/>
          <p:nvPr/>
        </p:nvSpPr>
        <p:spPr>
          <a:xfrm>
            <a:off x="2189205" y="2355147"/>
            <a:ext cx="1233401" cy="1186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CFFB45-2F9C-0940-B474-E69AAF3BB789}"/>
              </a:ext>
            </a:extLst>
          </p:cNvPr>
          <p:cNvCxnSpPr>
            <a:cxnSpLocks/>
          </p:cNvCxnSpPr>
          <p:nvPr/>
        </p:nvCxnSpPr>
        <p:spPr>
          <a:xfrm>
            <a:off x="3544179" y="30081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AD9997-7A2B-C046-82A2-B0490C018C3F}"/>
              </a:ext>
            </a:extLst>
          </p:cNvPr>
          <p:cNvCxnSpPr>
            <a:cxnSpLocks/>
          </p:cNvCxnSpPr>
          <p:nvPr/>
        </p:nvCxnSpPr>
        <p:spPr>
          <a:xfrm>
            <a:off x="5377945" y="30318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DB4FEA-4545-DB47-9CCA-225678CDADBD}"/>
              </a:ext>
            </a:extLst>
          </p:cNvPr>
          <p:cNvCxnSpPr>
            <a:cxnSpLocks/>
          </p:cNvCxnSpPr>
          <p:nvPr/>
        </p:nvCxnSpPr>
        <p:spPr>
          <a:xfrm>
            <a:off x="1903805" y="2200883"/>
            <a:ext cx="218900" cy="36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A2DE42-008E-F248-8232-C884756892A6}"/>
                  </a:ext>
                </a:extLst>
              </p:cNvPr>
              <p:cNvSpPr/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births,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5A2DE42-008E-F248-8232-C884756892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  <a:blipFill>
                <a:blip r:embed="rId2"/>
                <a:stretch>
                  <a:fillRect l="-847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8B531B-B4D1-D340-A80A-E7F70FF06934}"/>
              </a:ext>
            </a:extLst>
          </p:cNvPr>
          <p:cNvCxnSpPr>
            <a:cxnSpLocks/>
          </p:cNvCxnSpPr>
          <p:nvPr/>
        </p:nvCxnSpPr>
        <p:spPr>
          <a:xfrm>
            <a:off x="1486074" y="2217756"/>
            <a:ext cx="0" cy="274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25A370-023C-1045-9EED-8DF0C4DFFD1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2805905" y="3541765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0004D97-DB61-1045-A7B0-A8567CDF32A1}"/>
              </a:ext>
            </a:extLst>
          </p:cNvPr>
          <p:cNvCxnSpPr>
            <a:cxnSpLocks/>
          </p:cNvCxnSpPr>
          <p:nvPr/>
        </p:nvCxnSpPr>
        <p:spPr>
          <a:xfrm flipH="1">
            <a:off x="4694744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2B08FB3-FCF6-214B-8378-A1803F8B28A3}"/>
              </a:ext>
            </a:extLst>
          </p:cNvPr>
          <p:cNvCxnSpPr>
            <a:cxnSpLocks/>
          </p:cNvCxnSpPr>
          <p:nvPr/>
        </p:nvCxnSpPr>
        <p:spPr>
          <a:xfrm flipH="1">
            <a:off x="6583583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1D444DD-9559-6347-BC55-C86C01C5CA2D}"/>
                  </a:ext>
                </a:extLst>
              </p:cNvPr>
              <p:cNvSpPr/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1D444DD-9559-6347-BC55-C86C01C5C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  <a:blipFill>
                <a:blip r:embed="rId3"/>
                <a:stretch>
                  <a:fillRect l="-30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D8F5978-F6E2-1B4C-A387-D0B37999F419}"/>
                  </a:ext>
                </a:extLst>
              </p:cNvPr>
              <p:cNvSpPr/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D8F5978-F6E2-1B4C-A387-D0B37999F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  <a:blipFill>
                <a:blip r:embed="rId4"/>
                <a:stretch>
                  <a:fillRect l="-22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261F71-3128-1E48-A461-879C025055BE}"/>
                  </a:ext>
                </a:extLst>
              </p:cNvPr>
              <p:cNvSpPr/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2261F71-3128-1E48-A461-879C02505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  <a:blipFill>
                <a:blip r:embed="rId5"/>
                <a:stretch>
                  <a:fillRect l="-225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71E0FFA-1C21-1547-99CD-69DF52CD9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698" y="4319651"/>
            <a:ext cx="3695700" cy="1143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5C81E9-8BA8-8047-9979-62C64A12E65E}"/>
              </a:ext>
            </a:extLst>
          </p:cNvPr>
          <p:cNvSpPr/>
          <p:nvPr/>
        </p:nvSpPr>
        <p:spPr>
          <a:xfrm>
            <a:off x="259348" y="6009704"/>
            <a:ext cx="8611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is likely to be the BIGGEST dynamical difference? </a:t>
            </a:r>
            <a:endParaRPr lang="en-US" sz="24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954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E59389-572A-384D-BE3F-877D8FD7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995" y="1158067"/>
            <a:ext cx="6558010" cy="4943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221D7D-E0D3-2D43-B527-52DC12C99BCB}"/>
              </a:ext>
            </a:extLst>
          </p:cNvPr>
          <p:cNvSpPr/>
          <p:nvPr/>
        </p:nvSpPr>
        <p:spPr>
          <a:xfrm>
            <a:off x="66499" y="104735"/>
            <a:ext cx="500426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 : add births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105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221D7D-E0D3-2D43-B527-52DC12C99BCB}"/>
              </a:ext>
            </a:extLst>
          </p:cNvPr>
          <p:cNvSpPr/>
          <p:nvPr/>
        </p:nvSpPr>
        <p:spPr>
          <a:xfrm>
            <a:off x="66499" y="104735"/>
            <a:ext cx="403998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Beyond 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4FE45-6928-7841-BDFB-02F338A95518}"/>
              </a:ext>
            </a:extLst>
          </p:cNvPr>
          <p:cNvSpPr/>
          <p:nvPr/>
        </p:nvSpPr>
        <p:spPr>
          <a:xfrm>
            <a:off x="4078044" y="2422096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94B84-C689-0F4D-9E4D-229D1023EA02}"/>
              </a:ext>
            </a:extLst>
          </p:cNvPr>
          <p:cNvSpPr/>
          <p:nvPr/>
        </p:nvSpPr>
        <p:spPr>
          <a:xfrm>
            <a:off x="5933547" y="2452038"/>
            <a:ext cx="1233401" cy="11483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5CE35-45B2-024F-BEB5-C9D32A6134E6}"/>
              </a:ext>
            </a:extLst>
          </p:cNvPr>
          <p:cNvSpPr/>
          <p:nvPr/>
        </p:nvSpPr>
        <p:spPr>
          <a:xfrm>
            <a:off x="3123731" y="2015854"/>
            <a:ext cx="1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CE196-C830-734D-889B-F50639078E4B}"/>
              </a:ext>
            </a:extLst>
          </p:cNvPr>
          <p:cNvSpPr/>
          <p:nvPr/>
        </p:nvSpPr>
        <p:spPr>
          <a:xfrm>
            <a:off x="5225674" y="2084248"/>
            <a:ext cx="12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16FEE0-2B06-AB4E-9264-AE264EECC2B4}"/>
              </a:ext>
            </a:extLst>
          </p:cNvPr>
          <p:cNvSpPr/>
          <p:nvPr/>
        </p:nvSpPr>
        <p:spPr>
          <a:xfrm>
            <a:off x="571931" y="2505175"/>
            <a:ext cx="167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vaccination, 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26537-DCE8-B648-9226-A53FA39CEBB7}"/>
              </a:ext>
            </a:extLst>
          </p:cNvPr>
          <p:cNvSpPr/>
          <p:nvPr/>
        </p:nvSpPr>
        <p:spPr>
          <a:xfrm>
            <a:off x="2189205" y="2355147"/>
            <a:ext cx="1233401" cy="1186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5F346-FBB4-4147-AA95-9CEA92F060D0}"/>
              </a:ext>
            </a:extLst>
          </p:cNvPr>
          <p:cNvCxnSpPr>
            <a:cxnSpLocks/>
          </p:cNvCxnSpPr>
          <p:nvPr/>
        </p:nvCxnSpPr>
        <p:spPr>
          <a:xfrm>
            <a:off x="3544179" y="30081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718F-8ABF-2244-9DDF-5FD716D9D0D2}"/>
              </a:ext>
            </a:extLst>
          </p:cNvPr>
          <p:cNvCxnSpPr>
            <a:cxnSpLocks/>
          </p:cNvCxnSpPr>
          <p:nvPr/>
        </p:nvCxnSpPr>
        <p:spPr>
          <a:xfrm>
            <a:off x="5377945" y="30318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B8ECE-ACEB-514C-8BE7-2FA83AB97E16}"/>
              </a:ext>
            </a:extLst>
          </p:cNvPr>
          <p:cNvCxnSpPr>
            <a:cxnSpLocks/>
          </p:cNvCxnSpPr>
          <p:nvPr/>
        </p:nvCxnSpPr>
        <p:spPr>
          <a:xfrm>
            <a:off x="1903805" y="2200883"/>
            <a:ext cx="218900" cy="36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/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births,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  <a:blipFill>
                <a:blip r:embed="rId2"/>
                <a:stretch>
                  <a:fillRect l="-847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1B683-7B60-B342-BC8B-69A974D45A59}"/>
              </a:ext>
            </a:extLst>
          </p:cNvPr>
          <p:cNvCxnSpPr>
            <a:cxnSpLocks/>
          </p:cNvCxnSpPr>
          <p:nvPr/>
        </p:nvCxnSpPr>
        <p:spPr>
          <a:xfrm>
            <a:off x="1486074" y="2217756"/>
            <a:ext cx="0" cy="274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CE06A-2DEC-CB4D-BEE4-8C59136C4BA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805905" y="3541765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C6E54A-7735-DC44-B2C9-CDA102C3461D}"/>
              </a:ext>
            </a:extLst>
          </p:cNvPr>
          <p:cNvCxnSpPr>
            <a:cxnSpLocks/>
          </p:cNvCxnSpPr>
          <p:nvPr/>
        </p:nvCxnSpPr>
        <p:spPr>
          <a:xfrm flipH="1">
            <a:off x="4694744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EBA909-0D81-404F-BB1E-1D74C9BA7578}"/>
              </a:ext>
            </a:extLst>
          </p:cNvPr>
          <p:cNvCxnSpPr>
            <a:cxnSpLocks/>
          </p:cNvCxnSpPr>
          <p:nvPr/>
        </p:nvCxnSpPr>
        <p:spPr>
          <a:xfrm flipH="1">
            <a:off x="6583583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/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  <a:blipFill>
                <a:blip r:embed="rId3"/>
                <a:stretch>
                  <a:fillRect l="-30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/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  <a:blipFill>
                <a:blip r:embed="rId4"/>
                <a:stretch>
                  <a:fillRect l="-22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/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  <a:blipFill>
                <a:blip r:embed="rId5"/>
                <a:stretch>
                  <a:fillRect l="-225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FD92F3C0-EB67-184C-A942-1673ED3E5A6F}"/>
              </a:ext>
            </a:extLst>
          </p:cNvPr>
          <p:cNvSpPr/>
          <p:nvPr/>
        </p:nvSpPr>
        <p:spPr>
          <a:xfrm>
            <a:off x="259348" y="6009704"/>
            <a:ext cx="8611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do we change if infection is always FATAL? </a:t>
            </a:r>
            <a:endParaRPr lang="en-US" sz="24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4982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221D7D-E0D3-2D43-B527-52DC12C99BCB}"/>
              </a:ext>
            </a:extLst>
          </p:cNvPr>
          <p:cNvSpPr/>
          <p:nvPr/>
        </p:nvSpPr>
        <p:spPr>
          <a:xfrm>
            <a:off x="66499" y="104735"/>
            <a:ext cx="403998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Beyond 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4FE45-6928-7841-BDFB-02F338A95518}"/>
              </a:ext>
            </a:extLst>
          </p:cNvPr>
          <p:cNvSpPr/>
          <p:nvPr/>
        </p:nvSpPr>
        <p:spPr>
          <a:xfrm>
            <a:off x="4078044" y="2422096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5CE35-45B2-024F-BEB5-C9D32A6134E6}"/>
              </a:ext>
            </a:extLst>
          </p:cNvPr>
          <p:cNvSpPr/>
          <p:nvPr/>
        </p:nvSpPr>
        <p:spPr>
          <a:xfrm>
            <a:off x="3123731" y="2015854"/>
            <a:ext cx="1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16FEE0-2B06-AB4E-9264-AE264EECC2B4}"/>
              </a:ext>
            </a:extLst>
          </p:cNvPr>
          <p:cNvSpPr/>
          <p:nvPr/>
        </p:nvSpPr>
        <p:spPr>
          <a:xfrm>
            <a:off x="571931" y="2505175"/>
            <a:ext cx="167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vaccination, 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26537-DCE8-B648-9226-A53FA39CEBB7}"/>
              </a:ext>
            </a:extLst>
          </p:cNvPr>
          <p:cNvSpPr/>
          <p:nvPr/>
        </p:nvSpPr>
        <p:spPr>
          <a:xfrm>
            <a:off x="2189205" y="2355147"/>
            <a:ext cx="1233401" cy="1186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5F346-FBB4-4147-AA95-9CEA92F060D0}"/>
              </a:ext>
            </a:extLst>
          </p:cNvPr>
          <p:cNvCxnSpPr>
            <a:cxnSpLocks/>
          </p:cNvCxnSpPr>
          <p:nvPr/>
        </p:nvCxnSpPr>
        <p:spPr>
          <a:xfrm>
            <a:off x="3544179" y="30081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B8ECE-ACEB-514C-8BE7-2FA83AB97E16}"/>
              </a:ext>
            </a:extLst>
          </p:cNvPr>
          <p:cNvCxnSpPr>
            <a:cxnSpLocks/>
          </p:cNvCxnSpPr>
          <p:nvPr/>
        </p:nvCxnSpPr>
        <p:spPr>
          <a:xfrm>
            <a:off x="1903805" y="2200883"/>
            <a:ext cx="218900" cy="36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/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births,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  <a:blipFill>
                <a:blip r:embed="rId2"/>
                <a:stretch>
                  <a:fillRect l="-847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1B683-7B60-B342-BC8B-69A974D45A59}"/>
              </a:ext>
            </a:extLst>
          </p:cNvPr>
          <p:cNvCxnSpPr>
            <a:cxnSpLocks/>
          </p:cNvCxnSpPr>
          <p:nvPr/>
        </p:nvCxnSpPr>
        <p:spPr>
          <a:xfrm>
            <a:off x="1486074" y="2217756"/>
            <a:ext cx="0" cy="274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CE06A-2DEC-CB4D-BEE4-8C59136C4BA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805905" y="3541765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C6E54A-7735-DC44-B2C9-CDA102C3461D}"/>
              </a:ext>
            </a:extLst>
          </p:cNvPr>
          <p:cNvCxnSpPr>
            <a:cxnSpLocks/>
          </p:cNvCxnSpPr>
          <p:nvPr/>
        </p:nvCxnSpPr>
        <p:spPr>
          <a:xfrm flipH="1">
            <a:off x="4694744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EBA909-0D81-404F-BB1E-1D74C9BA7578}"/>
              </a:ext>
            </a:extLst>
          </p:cNvPr>
          <p:cNvCxnSpPr>
            <a:cxnSpLocks/>
          </p:cNvCxnSpPr>
          <p:nvPr/>
        </p:nvCxnSpPr>
        <p:spPr>
          <a:xfrm>
            <a:off x="5351347" y="3019025"/>
            <a:ext cx="4150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/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  <a:blipFill>
                <a:blip r:embed="rId3"/>
                <a:stretch>
                  <a:fillRect l="-30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/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  <a:blipFill>
                <a:blip r:embed="rId4"/>
                <a:stretch>
                  <a:fillRect l="-22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B69D58E-23E7-B546-9C8D-C3D709A7D0DB}"/>
              </a:ext>
            </a:extLst>
          </p:cNvPr>
          <p:cNvSpPr/>
          <p:nvPr/>
        </p:nvSpPr>
        <p:spPr>
          <a:xfrm>
            <a:off x="259348" y="6009704"/>
            <a:ext cx="8611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do we change if infection is always FATAL? </a:t>
            </a:r>
            <a:endParaRPr lang="en-US" sz="24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D3F-2567-2041-B23A-A2B93DC5BE5A}"/>
                  </a:ext>
                </a:extLst>
              </p:cNvPr>
              <p:cNvSpPr/>
              <p:nvPr/>
            </p:nvSpPr>
            <p:spPr>
              <a:xfrm>
                <a:off x="5351347" y="260701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D3F-2567-2041-B23A-A2B93DC5B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347" y="2607011"/>
                <a:ext cx="1674062" cy="369332"/>
              </a:xfrm>
              <a:prstGeom prst="rect">
                <a:avLst/>
              </a:prstGeom>
              <a:blipFill>
                <a:blip r:embed="rId5"/>
                <a:stretch>
                  <a:fillRect l="-2256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9492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221D7D-E0D3-2D43-B527-52DC12C99BCB}"/>
              </a:ext>
            </a:extLst>
          </p:cNvPr>
          <p:cNvSpPr/>
          <p:nvPr/>
        </p:nvSpPr>
        <p:spPr>
          <a:xfrm>
            <a:off x="66499" y="104735"/>
            <a:ext cx="403998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Beyond 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4FE45-6928-7841-BDFB-02F338A95518}"/>
              </a:ext>
            </a:extLst>
          </p:cNvPr>
          <p:cNvSpPr/>
          <p:nvPr/>
        </p:nvSpPr>
        <p:spPr>
          <a:xfrm>
            <a:off x="4078044" y="2422096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94B84-C689-0F4D-9E4D-229D1023EA02}"/>
              </a:ext>
            </a:extLst>
          </p:cNvPr>
          <p:cNvSpPr/>
          <p:nvPr/>
        </p:nvSpPr>
        <p:spPr>
          <a:xfrm>
            <a:off x="5933547" y="2452038"/>
            <a:ext cx="1233401" cy="11483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5CE35-45B2-024F-BEB5-C9D32A6134E6}"/>
              </a:ext>
            </a:extLst>
          </p:cNvPr>
          <p:cNvSpPr/>
          <p:nvPr/>
        </p:nvSpPr>
        <p:spPr>
          <a:xfrm>
            <a:off x="3123731" y="2015854"/>
            <a:ext cx="1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CE196-C830-734D-889B-F50639078E4B}"/>
              </a:ext>
            </a:extLst>
          </p:cNvPr>
          <p:cNvSpPr/>
          <p:nvPr/>
        </p:nvSpPr>
        <p:spPr>
          <a:xfrm>
            <a:off x="5225674" y="2084248"/>
            <a:ext cx="12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16FEE0-2B06-AB4E-9264-AE264EECC2B4}"/>
              </a:ext>
            </a:extLst>
          </p:cNvPr>
          <p:cNvSpPr/>
          <p:nvPr/>
        </p:nvSpPr>
        <p:spPr>
          <a:xfrm>
            <a:off x="571931" y="2505175"/>
            <a:ext cx="167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vaccination, 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26537-DCE8-B648-9226-A53FA39CEBB7}"/>
              </a:ext>
            </a:extLst>
          </p:cNvPr>
          <p:cNvSpPr/>
          <p:nvPr/>
        </p:nvSpPr>
        <p:spPr>
          <a:xfrm>
            <a:off x="2189205" y="2355147"/>
            <a:ext cx="1233401" cy="1186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5F346-FBB4-4147-AA95-9CEA92F060D0}"/>
              </a:ext>
            </a:extLst>
          </p:cNvPr>
          <p:cNvCxnSpPr>
            <a:cxnSpLocks/>
          </p:cNvCxnSpPr>
          <p:nvPr/>
        </p:nvCxnSpPr>
        <p:spPr>
          <a:xfrm>
            <a:off x="3544179" y="30081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718F-8ABF-2244-9DDF-5FD716D9D0D2}"/>
              </a:ext>
            </a:extLst>
          </p:cNvPr>
          <p:cNvCxnSpPr>
            <a:cxnSpLocks/>
          </p:cNvCxnSpPr>
          <p:nvPr/>
        </p:nvCxnSpPr>
        <p:spPr>
          <a:xfrm>
            <a:off x="5377945" y="30318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B8ECE-ACEB-514C-8BE7-2FA83AB97E16}"/>
              </a:ext>
            </a:extLst>
          </p:cNvPr>
          <p:cNvCxnSpPr>
            <a:cxnSpLocks/>
          </p:cNvCxnSpPr>
          <p:nvPr/>
        </p:nvCxnSpPr>
        <p:spPr>
          <a:xfrm>
            <a:off x="1903805" y="2200883"/>
            <a:ext cx="218900" cy="36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/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births,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  <a:blipFill>
                <a:blip r:embed="rId2"/>
                <a:stretch>
                  <a:fillRect l="-847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1B683-7B60-B342-BC8B-69A974D45A59}"/>
              </a:ext>
            </a:extLst>
          </p:cNvPr>
          <p:cNvCxnSpPr>
            <a:cxnSpLocks/>
          </p:cNvCxnSpPr>
          <p:nvPr/>
        </p:nvCxnSpPr>
        <p:spPr>
          <a:xfrm>
            <a:off x="1486074" y="2217756"/>
            <a:ext cx="0" cy="274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CE06A-2DEC-CB4D-BEE4-8C59136C4BA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805905" y="3541765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C6E54A-7735-DC44-B2C9-CDA102C3461D}"/>
              </a:ext>
            </a:extLst>
          </p:cNvPr>
          <p:cNvCxnSpPr>
            <a:cxnSpLocks/>
          </p:cNvCxnSpPr>
          <p:nvPr/>
        </p:nvCxnSpPr>
        <p:spPr>
          <a:xfrm flipH="1">
            <a:off x="4694744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EBA909-0D81-404F-BB1E-1D74C9BA7578}"/>
              </a:ext>
            </a:extLst>
          </p:cNvPr>
          <p:cNvCxnSpPr>
            <a:cxnSpLocks/>
          </p:cNvCxnSpPr>
          <p:nvPr/>
        </p:nvCxnSpPr>
        <p:spPr>
          <a:xfrm flipH="1">
            <a:off x="6583583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/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  <a:blipFill>
                <a:blip r:embed="rId3"/>
                <a:stretch>
                  <a:fillRect l="-30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/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  <a:blipFill>
                <a:blip r:embed="rId4"/>
                <a:stretch>
                  <a:fillRect l="-22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/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  <a:blipFill>
                <a:blip r:embed="rId5"/>
                <a:stretch>
                  <a:fillRect l="-225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B69D58E-23E7-B546-9C8D-C3D709A7D0DB}"/>
              </a:ext>
            </a:extLst>
          </p:cNvPr>
          <p:cNvSpPr/>
          <p:nvPr/>
        </p:nvSpPr>
        <p:spPr>
          <a:xfrm>
            <a:off x="259348" y="6009704"/>
            <a:ext cx="8611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if immunity wanes?</a:t>
            </a:r>
            <a:endParaRPr lang="en-US" sz="24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98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221D7D-E0D3-2D43-B527-52DC12C99BCB}"/>
              </a:ext>
            </a:extLst>
          </p:cNvPr>
          <p:cNvSpPr/>
          <p:nvPr/>
        </p:nvSpPr>
        <p:spPr>
          <a:xfrm>
            <a:off x="66499" y="104735"/>
            <a:ext cx="403998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Beyond 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4FE45-6928-7841-BDFB-02F338A95518}"/>
              </a:ext>
            </a:extLst>
          </p:cNvPr>
          <p:cNvSpPr/>
          <p:nvPr/>
        </p:nvSpPr>
        <p:spPr>
          <a:xfrm>
            <a:off x="4078044" y="2422096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94B84-C689-0F4D-9E4D-229D1023EA02}"/>
              </a:ext>
            </a:extLst>
          </p:cNvPr>
          <p:cNvSpPr/>
          <p:nvPr/>
        </p:nvSpPr>
        <p:spPr>
          <a:xfrm>
            <a:off x="5933547" y="2452038"/>
            <a:ext cx="1233401" cy="11483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5CE35-45B2-024F-BEB5-C9D32A6134E6}"/>
              </a:ext>
            </a:extLst>
          </p:cNvPr>
          <p:cNvSpPr/>
          <p:nvPr/>
        </p:nvSpPr>
        <p:spPr>
          <a:xfrm>
            <a:off x="3123731" y="2015854"/>
            <a:ext cx="1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CE196-C830-734D-889B-F50639078E4B}"/>
              </a:ext>
            </a:extLst>
          </p:cNvPr>
          <p:cNvSpPr/>
          <p:nvPr/>
        </p:nvSpPr>
        <p:spPr>
          <a:xfrm>
            <a:off x="5225674" y="2084248"/>
            <a:ext cx="12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16FEE0-2B06-AB4E-9264-AE264EECC2B4}"/>
              </a:ext>
            </a:extLst>
          </p:cNvPr>
          <p:cNvSpPr/>
          <p:nvPr/>
        </p:nvSpPr>
        <p:spPr>
          <a:xfrm>
            <a:off x="571931" y="2505175"/>
            <a:ext cx="167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vaccination, 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26537-DCE8-B648-9226-A53FA39CEBB7}"/>
              </a:ext>
            </a:extLst>
          </p:cNvPr>
          <p:cNvSpPr/>
          <p:nvPr/>
        </p:nvSpPr>
        <p:spPr>
          <a:xfrm>
            <a:off x="2189205" y="2355147"/>
            <a:ext cx="1233401" cy="1186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5F346-FBB4-4147-AA95-9CEA92F060D0}"/>
              </a:ext>
            </a:extLst>
          </p:cNvPr>
          <p:cNvCxnSpPr>
            <a:cxnSpLocks/>
          </p:cNvCxnSpPr>
          <p:nvPr/>
        </p:nvCxnSpPr>
        <p:spPr>
          <a:xfrm>
            <a:off x="3544179" y="30081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718F-8ABF-2244-9DDF-5FD716D9D0D2}"/>
              </a:ext>
            </a:extLst>
          </p:cNvPr>
          <p:cNvCxnSpPr>
            <a:cxnSpLocks/>
          </p:cNvCxnSpPr>
          <p:nvPr/>
        </p:nvCxnSpPr>
        <p:spPr>
          <a:xfrm>
            <a:off x="5377945" y="30318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B8ECE-ACEB-514C-8BE7-2FA83AB97E16}"/>
              </a:ext>
            </a:extLst>
          </p:cNvPr>
          <p:cNvCxnSpPr>
            <a:cxnSpLocks/>
          </p:cNvCxnSpPr>
          <p:nvPr/>
        </p:nvCxnSpPr>
        <p:spPr>
          <a:xfrm>
            <a:off x="1903805" y="2200883"/>
            <a:ext cx="218900" cy="36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/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births,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  <a:blipFill>
                <a:blip r:embed="rId2"/>
                <a:stretch>
                  <a:fillRect l="-847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1B683-7B60-B342-BC8B-69A974D45A59}"/>
              </a:ext>
            </a:extLst>
          </p:cNvPr>
          <p:cNvCxnSpPr>
            <a:cxnSpLocks/>
          </p:cNvCxnSpPr>
          <p:nvPr/>
        </p:nvCxnSpPr>
        <p:spPr>
          <a:xfrm>
            <a:off x="1486074" y="2217756"/>
            <a:ext cx="0" cy="274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CE06A-2DEC-CB4D-BEE4-8C59136C4BA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805905" y="3541765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C6E54A-7735-DC44-B2C9-CDA102C3461D}"/>
              </a:ext>
            </a:extLst>
          </p:cNvPr>
          <p:cNvCxnSpPr>
            <a:cxnSpLocks/>
          </p:cNvCxnSpPr>
          <p:nvPr/>
        </p:nvCxnSpPr>
        <p:spPr>
          <a:xfrm flipH="1">
            <a:off x="4694744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EBA909-0D81-404F-BB1E-1D74C9BA7578}"/>
              </a:ext>
            </a:extLst>
          </p:cNvPr>
          <p:cNvCxnSpPr>
            <a:cxnSpLocks/>
          </p:cNvCxnSpPr>
          <p:nvPr/>
        </p:nvCxnSpPr>
        <p:spPr>
          <a:xfrm flipH="1">
            <a:off x="6583583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/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  <a:blipFill>
                <a:blip r:embed="rId3"/>
                <a:stretch>
                  <a:fillRect l="-30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/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  <a:blipFill>
                <a:blip r:embed="rId4"/>
                <a:stretch>
                  <a:fillRect l="-22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/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  <a:blipFill>
                <a:blip r:embed="rId5"/>
                <a:stretch>
                  <a:fillRect l="-225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B69D58E-23E7-B546-9C8D-C3D709A7D0DB}"/>
              </a:ext>
            </a:extLst>
          </p:cNvPr>
          <p:cNvSpPr/>
          <p:nvPr/>
        </p:nvSpPr>
        <p:spPr>
          <a:xfrm>
            <a:off x="259348" y="6009704"/>
            <a:ext cx="8611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if immunity wanes?</a:t>
            </a:r>
            <a:endParaRPr lang="en-US" sz="24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1CF00F4-E1FA-3A47-BE13-9192E0D228D5}"/>
              </a:ext>
            </a:extLst>
          </p:cNvPr>
          <p:cNvCxnSpPr>
            <a:cxnSpLocks/>
            <a:stCxn id="7" idx="0"/>
            <a:endCxn id="11" idx="0"/>
          </p:cNvCxnSpPr>
          <p:nvPr/>
        </p:nvCxnSpPr>
        <p:spPr>
          <a:xfrm rot="16200000" flipV="1">
            <a:off x="4629632" y="531422"/>
            <a:ext cx="96891" cy="3744342"/>
          </a:xfrm>
          <a:prstGeom prst="curvedConnector3">
            <a:avLst>
              <a:gd name="adj1" fmla="val 9193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6CAFA9F-38FB-0141-BCE0-B5E46CC13A8A}"/>
              </a:ext>
            </a:extLst>
          </p:cNvPr>
          <p:cNvSpPr/>
          <p:nvPr/>
        </p:nvSpPr>
        <p:spPr>
          <a:xfrm>
            <a:off x="3901681" y="1219678"/>
            <a:ext cx="1991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waning immunity</a:t>
            </a:r>
          </a:p>
        </p:txBody>
      </p:sp>
    </p:spTree>
    <p:extLst>
      <p:ext uri="{BB962C8B-B14F-4D97-AF65-F5344CB8AC3E}">
        <p14:creationId xmlns:p14="http://schemas.microsoft.com/office/powerpoint/2010/main" val="11328106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221D7D-E0D3-2D43-B527-52DC12C99BCB}"/>
              </a:ext>
            </a:extLst>
          </p:cNvPr>
          <p:cNvSpPr/>
          <p:nvPr/>
        </p:nvSpPr>
        <p:spPr>
          <a:xfrm>
            <a:off x="66499" y="104735"/>
            <a:ext cx="403998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Beyond 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4FE45-6928-7841-BDFB-02F338A95518}"/>
              </a:ext>
            </a:extLst>
          </p:cNvPr>
          <p:cNvSpPr/>
          <p:nvPr/>
        </p:nvSpPr>
        <p:spPr>
          <a:xfrm>
            <a:off x="4078044" y="2422096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94B84-C689-0F4D-9E4D-229D1023EA02}"/>
              </a:ext>
            </a:extLst>
          </p:cNvPr>
          <p:cNvSpPr/>
          <p:nvPr/>
        </p:nvSpPr>
        <p:spPr>
          <a:xfrm>
            <a:off x="5933547" y="2452038"/>
            <a:ext cx="1233401" cy="11483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5CE35-45B2-024F-BEB5-C9D32A6134E6}"/>
              </a:ext>
            </a:extLst>
          </p:cNvPr>
          <p:cNvSpPr/>
          <p:nvPr/>
        </p:nvSpPr>
        <p:spPr>
          <a:xfrm>
            <a:off x="3123731" y="2015854"/>
            <a:ext cx="1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8CE196-C830-734D-889B-F50639078E4B}"/>
              </a:ext>
            </a:extLst>
          </p:cNvPr>
          <p:cNvSpPr/>
          <p:nvPr/>
        </p:nvSpPr>
        <p:spPr>
          <a:xfrm>
            <a:off x="5225674" y="2084248"/>
            <a:ext cx="12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16FEE0-2B06-AB4E-9264-AE264EECC2B4}"/>
              </a:ext>
            </a:extLst>
          </p:cNvPr>
          <p:cNvSpPr/>
          <p:nvPr/>
        </p:nvSpPr>
        <p:spPr>
          <a:xfrm>
            <a:off x="571931" y="2505175"/>
            <a:ext cx="167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vaccination, 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26537-DCE8-B648-9226-A53FA39CEBB7}"/>
              </a:ext>
            </a:extLst>
          </p:cNvPr>
          <p:cNvSpPr/>
          <p:nvPr/>
        </p:nvSpPr>
        <p:spPr>
          <a:xfrm>
            <a:off x="2189205" y="2355147"/>
            <a:ext cx="1233401" cy="1186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5F346-FBB4-4147-AA95-9CEA92F060D0}"/>
              </a:ext>
            </a:extLst>
          </p:cNvPr>
          <p:cNvCxnSpPr>
            <a:cxnSpLocks/>
          </p:cNvCxnSpPr>
          <p:nvPr/>
        </p:nvCxnSpPr>
        <p:spPr>
          <a:xfrm>
            <a:off x="3544179" y="30081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718F-8ABF-2244-9DDF-5FD716D9D0D2}"/>
              </a:ext>
            </a:extLst>
          </p:cNvPr>
          <p:cNvCxnSpPr>
            <a:cxnSpLocks/>
          </p:cNvCxnSpPr>
          <p:nvPr/>
        </p:nvCxnSpPr>
        <p:spPr>
          <a:xfrm>
            <a:off x="5377945" y="3031869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B8ECE-ACEB-514C-8BE7-2FA83AB97E16}"/>
              </a:ext>
            </a:extLst>
          </p:cNvPr>
          <p:cNvCxnSpPr>
            <a:cxnSpLocks/>
          </p:cNvCxnSpPr>
          <p:nvPr/>
        </p:nvCxnSpPr>
        <p:spPr>
          <a:xfrm>
            <a:off x="1903805" y="2200883"/>
            <a:ext cx="218900" cy="36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/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births,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95" y="1739402"/>
                <a:ext cx="1491003" cy="523220"/>
              </a:xfrm>
              <a:prstGeom prst="rect">
                <a:avLst/>
              </a:prstGeom>
              <a:blipFill>
                <a:blip r:embed="rId2"/>
                <a:stretch>
                  <a:fillRect l="-8475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1B683-7B60-B342-BC8B-69A974D45A59}"/>
              </a:ext>
            </a:extLst>
          </p:cNvPr>
          <p:cNvCxnSpPr>
            <a:cxnSpLocks/>
          </p:cNvCxnSpPr>
          <p:nvPr/>
        </p:nvCxnSpPr>
        <p:spPr>
          <a:xfrm>
            <a:off x="1486074" y="2217756"/>
            <a:ext cx="0" cy="274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CE06A-2DEC-CB4D-BEE4-8C59136C4BA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805905" y="3541765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C6E54A-7735-DC44-B2C9-CDA102C3461D}"/>
              </a:ext>
            </a:extLst>
          </p:cNvPr>
          <p:cNvCxnSpPr>
            <a:cxnSpLocks/>
          </p:cNvCxnSpPr>
          <p:nvPr/>
        </p:nvCxnSpPr>
        <p:spPr>
          <a:xfrm flipH="1">
            <a:off x="4694744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EBA909-0D81-404F-BB1E-1D74C9BA7578}"/>
              </a:ext>
            </a:extLst>
          </p:cNvPr>
          <p:cNvCxnSpPr>
            <a:cxnSpLocks/>
          </p:cNvCxnSpPr>
          <p:nvPr/>
        </p:nvCxnSpPr>
        <p:spPr>
          <a:xfrm flipH="1">
            <a:off x="6583583" y="3598968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/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119" y="3614691"/>
                <a:ext cx="1674062" cy="369332"/>
              </a:xfrm>
              <a:prstGeom prst="rect">
                <a:avLst/>
              </a:prstGeom>
              <a:blipFill>
                <a:blip r:embed="rId3"/>
                <a:stretch>
                  <a:fillRect l="-30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/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46" y="3616117"/>
                <a:ext cx="1674062" cy="369332"/>
              </a:xfrm>
              <a:prstGeom prst="rect">
                <a:avLst/>
              </a:prstGeom>
              <a:blipFill>
                <a:blip r:embed="rId4"/>
                <a:stretch>
                  <a:fillRect l="-22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/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84" y="3638205"/>
                <a:ext cx="1674062" cy="369332"/>
              </a:xfrm>
              <a:prstGeom prst="rect">
                <a:avLst/>
              </a:prstGeom>
              <a:blipFill>
                <a:blip r:embed="rId5"/>
                <a:stretch>
                  <a:fillRect l="-225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B69D58E-23E7-B546-9C8D-C3D709A7D0DB}"/>
              </a:ext>
            </a:extLst>
          </p:cNvPr>
          <p:cNvSpPr/>
          <p:nvPr/>
        </p:nvSpPr>
        <p:spPr>
          <a:xfrm>
            <a:off x="259348" y="6009704"/>
            <a:ext cx="8611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if people recover at different rates?</a:t>
            </a:r>
            <a:endParaRPr lang="en-US" sz="24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0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D401-788A-F24C-8C2E-D781E029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939"/>
            <a:ext cx="9144000" cy="1943880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Helvetica" pitchFamily="2" charset="0"/>
              </a:rPr>
              <a:t>How are these different from statistical models?</a:t>
            </a:r>
            <a:br>
              <a:rPr lang="en-US" sz="3000" b="1" dirty="0">
                <a:latin typeface="Helvetica" pitchFamily="2" charset="0"/>
              </a:rPr>
            </a:br>
            <a:br>
              <a:rPr lang="en-US" sz="3000" b="1" dirty="0">
                <a:latin typeface="Helvetica" pitchFamily="2" charset="0"/>
              </a:rPr>
            </a:b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En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 quoi </a:t>
            </a: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sont-ils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différents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 des </a:t>
            </a: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statistiques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?</a:t>
            </a:r>
            <a:br>
              <a:rPr lang="en-US" sz="3000" dirty="0">
                <a:latin typeface="Helvetica" pitchFamily="2" charset="0"/>
              </a:rPr>
            </a:br>
            <a:br>
              <a:rPr lang="en-US" sz="3000" dirty="0">
                <a:latin typeface="Helvetica" pitchFamily="2" charset="0"/>
              </a:rPr>
            </a:br>
            <a:endParaRPr lang="en-US" sz="3000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A1DB-B7F9-6D45-A8DF-B031C041A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78182"/>
            <a:ext cx="7886700" cy="4098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/>
              <a:t>Make explicit hypotheses about biological mechanisms that drive infection dynamics (may not be realistic, but still explicit) </a:t>
            </a:r>
          </a:p>
          <a:p>
            <a:pPr marL="0" indent="0" algn="ctr">
              <a:buNone/>
            </a:pPr>
            <a:br>
              <a:rPr lang="en-US" sz="2600" dirty="0"/>
            </a:br>
            <a:r>
              <a:rPr lang="en-US" sz="2600" dirty="0">
                <a:solidFill>
                  <a:srgbClr val="0070C0"/>
                </a:solidFill>
              </a:rPr>
              <a:t>Faire des </a:t>
            </a:r>
            <a:r>
              <a:rPr lang="en-US" sz="2600" dirty="0" err="1">
                <a:solidFill>
                  <a:srgbClr val="0070C0"/>
                </a:solidFill>
              </a:rPr>
              <a:t>hypothèses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explicites</a:t>
            </a:r>
            <a:r>
              <a:rPr lang="en-US" sz="2600" dirty="0">
                <a:solidFill>
                  <a:srgbClr val="0070C0"/>
                </a:solidFill>
              </a:rPr>
              <a:t> sur les </a:t>
            </a:r>
            <a:r>
              <a:rPr lang="en-US" sz="2600" dirty="0" err="1">
                <a:solidFill>
                  <a:srgbClr val="0070C0"/>
                </a:solidFill>
              </a:rPr>
              <a:t>mécanismes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biologiques</a:t>
            </a:r>
            <a:r>
              <a:rPr lang="en-US" sz="2600" dirty="0">
                <a:solidFill>
                  <a:srgbClr val="0070C0"/>
                </a:solidFill>
              </a:rPr>
              <a:t> qui </a:t>
            </a:r>
            <a:r>
              <a:rPr lang="en-US" sz="2600" dirty="0" err="1">
                <a:solidFill>
                  <a:srgbClr val="0070C0"/>
                </a:solidFill>
              </a:rPr>
              <a:t>régissent</a:t>
            </a:r>
            <a:r>
              <a:rPr lang="en-US" sz="2600" dirty="0">
                <a:solidFill>
                  <a:srgbClr val="0070C0"/>
                </a:solidFill>
              </a:rPr>
              <a:t> la </a:t>
            </a:r>
            <a:r>
              <a:rPr lang="en-US" sz="2600" dirty="0" err="1">
                <a:solidFill>
                  <a:srgbClr val="0070C0"/>
                </a:solidFill>
              </a:rPr>
              <a:t>dynamique</a:t>
            </a:r>
            <a:r>
              <a:rPr lang="en-US" sz="2600" dirty="0">
                <a:solidFill>
                  <a:srgbClr val="0070C0"/>
                </a:solidFill>
              </a:rPr>
              <a:t> de </a:t>
            </a:r>
            <a:r>
              <a:rPr lang="en-US" sz="2600" dirty="0" err="1">
                <a:solidFill>
                  <a:srgbClr val="0070C0"/>
                </a:solidFill>
              </a:rPr>
              <a:t>l'infection</a:t>
            </a:r>
            <a:r>
              <a:rPr lang="en-US" sz="2600" dirty="0">
                <a:solidFill>
                  <a:srgbClr val="0070C0"/>
                </a:solidFill>
              </a:rPr>
              <a:t> (</a:t>
            </a:r>
            <a:r>
              <a:rPr lang="en-US" sz="2600" dirty="0" err="1">
                <a:solidFill>
                  <a:srgbClr val="0070C0"/>
                </a:solidFill>
              </a:rPr>
              <a:t>peut</a:t>
            </a:r>
            <a:r>
              <a:rPr lang="en-US" sz="2600" dirty="0">
                <a:solidFill>
                  <a:srgbClr val="0070C0"/>
                </a:solidFill>
              </a:rPr>
              <a:t> ne pas </a:t>
            </a:r>
            <a:r>
              <a:rPr lang="en-US" sz="2600" dirty="0" err="1">
                <a:solidFill>
                  <a:srgbClr val="0070C0"/>
                </a:solidFill>
              </a:rPr>
              <a:t>être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réaliste</a:t>
            </a:r>
            <a:r>
              <a:rPr lang="en-US" sz="2600" dirty="0">
                <a:solidFill>
                  <a:srgbClr val="0070C0"/>
                </a:solidFill>
              </a:rPr>
              <a:t>, </a:t>
            </a:r>
            <a:r>
              <a:rPr lang="en-US" sz="2600" dirty="0" err="1">
                <a:solidFill>
                  <a:srgbClr val="0070C0"/>
                </a:solidFill>
              </a:rPr>
              <a:t>mais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toujours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explicite</a:t>
            </a:r>
            <a:r>
              <a:rPr lang="en-US" sz="2600" dirty="0">
                <a:solidFill>
                  <a:srgbClr val="0070C0"/>
                </a:solidFill>
              </a:rPr>
              <a:t>)</a:t>
            </a:r>
            <a:br>
              <a:rPr lang="en-US" sz="2600" dirty="0">
                <a:solidFill>
                  <a:srgbClr val="0070C0"/>
                </a:solidFill>
              </a:rPr>
            </a:br>
            <a:endParaRPr lang="en-US" sz="2600" dirty="0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FF591-E27C-1D47-AD27-4A77E63B63A7}"/>
              </a:ext>
            </a:extLst>
          </p:cNvPr>
          <p:cNvSpPr/>
          <p:nvPr/>
        </p:nvSpPr>
        <p:spPr>
          <a:xfrm>
            <a:off x="695153" y="2078182"/>
            <a:ext cx="7753694" cy="4414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544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221D7D-E0D3-2D43-B527-52DC12C99BCB}"/>
              </a:ext>
            </a:extLst>
          </p:cNvPr>
          <p:cNvSpPr/>
          <p:nvPr/>
        </p:nvSpPr>
        <p:spPr>
          <a:xfrm>
            <a:off x="66499" y="104735"/>
            <a:ext cx="4039988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Beyond 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74FE45-6928-7841-BDFB-02F338A95518}"/>
              </a:ext>
            </a:extLst>
          </p:cNvPr>
          <p:cNvSpPr/>
          <p:nvPr/>
        </p:nvSpPr>
        <p:spPr>
          <a:xfrm>
            <a:off x="4061419" y="1977610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  <a:r>
              <a:rPr lang="en-US" sz="6000" baseline="-25000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94B84-C689-0F4D-9E4D-229D1023EA02}"/>
              </a:ext>
            </a:extLst>
          </p:cNvPr>
          <p:cNvSpPr/>
          <p:nvPr/>
        </p:nvSpPr>
        <p:spPr>
          <a:xfrm>
            <a:off x="5916922" y="2007552"/>
            <a:ext cx="1233401" cy="11483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A5CE35-45B2-024F-BEB5-C9D32A6134E6}"/>
              </a:ext>
            </a:extLst>
          </p:cNvPr>
          <p:cNvSpPr/>
          <p:nvPr/>
        </p:nvSpPr>
        <p:spPr>
          <a:xfrm>
            <a:off x="3086724" y="1535241"/>
            <a:ext cx="1491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transmission</a:t>
            </a:r>
            <a:endParaRPr lang="en-US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8CE196-C830-734D-889B-F50639078E4B}"/>
                  </a:ext>
                </a:extLst>
              </p:cNvPr>
              <p:cNvSpPr/>
              <p:nvPr/>
            </p:nvSpPr>
            <p:spPr>
              <a:xfrm>
                <a:off x="5050822" y="1624738"/>
                <a:ext cx="1233400" cy="916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recovery,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1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08CE196-C830-734D-889B-F50639078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22" y="1624738"/>
                <a:ext cx="1233400" cy="916982"/>
              </a:xfrm>
              <a:prstGeom prst="rect">
                <a:avLst/>
              </a:prstGeom>
              <a:blipFill>
                <a:blip r:embed="rId2"/>
                <a:stretch>
                  <a:fillRect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816FEE0-2B06-AB4E-9264-AE264EECC2B4}"/>
              </a:ext>
            </a:extLst>
          </p:cNvPr>
          <p:cNvSpPr/>
          <p:nvPr/>
        </p:nvSpPr>
        <p:spPr>
          <a:xfrm>
            <a:off x="522055" y="1977562"/>
            <a:ext cx="1674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vaccination, 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826537-DCE8-B648-9226-A53FA39CEBB7}"/>
              </a:ext>
            </a:extLst>
          </p:cNvPr>
          <p:cNvSpPr/>
          <p:nvPr/>
        </p:nvSpPr>
        <p:spPr>
          <a:xfrm>
            <a:off x="2172580" y="1910661"/>
            <a:ext cx="1233401" cy="1186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F5F346-FBB4-4147-AA95-9CEA92F060D0}"/>
              </a:ext>
            </a:extLst>
          </p:cNvPr>
          <p:cNvCxnSpPr>
            <a:cxnSpLocks/>
          </p:cNvCxnSpPr>
          <p:nvPr/>
        </p:nvCxnSpPr>
        <p:spPr>
          <a:xfrm>
            <a:off x="3527554" y="2563683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C718F-8ABF-2244-9DDF-5FD716D9D0D2}"/>
              </a:ext>
            </a:extLst>
          </p:cNvPr>
          <p:cNvCxnSpPr>
            <a:cxnSpLocks/>
          </p:cNvCxnSpPr>
          <p:nvPr/>
        </p:nvCxnSpPr>
        <p:spPr>
          <a:xfrm>
            <a:off x="5361320" y="2587383"/>
            <a:ext cx="5153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EB8ECE-ACEB-514C-8BE7-2FA83AB97E16}"/>
              </a:ext>
            </a:extLst>
          </p:cNvPr>
          <p:cNvCxnSpPr>
            <a:cxnSpLocks/>
          </p:cNvCxnSpPr>
          <p:nvPr/>
        </p:nvCxnSpPr>
        <p:spPr>
          <a:xfrm>
            <a:off x="1887180" y="1756397"/>
            <a:ext cx="218900" cy="36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/>
              <p:nvPr/>
            </p:nvSpPr>
            <p:spPr>
              <a:xfrm>
                <a:off x="1054070" y="1294916"/>
                <a:ext cx="14910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births,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AB64F5D-5FBA-7A4C-A383-FD9F5104A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70" y="1294916"/>
                <a:ext cx="1491003" cy="523220"/>
              </a:xfrm>
              <a:prstGeom prst="rect">
                <a:avLst/>
              </a:prstGeom>
              <a:blipFill>
                <a:blip r:embed="rId3"/>
                <a:stretch>
                  <a:fillRect l="-8475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91B683-7B60-B342-BC8B-69A974D45A59}"/>
              </a:ext>
            </a:extLst>
          </p:cNvPr>
          <p:cNvCxnSpPr>
            <a:cxnSpLocks/>
          </p:cNvCxnSpPr>
          <p:nvPr/>
        </p:nvCxnSpPr>
        <p:spPr>
          <a:xfrm>
            <a:off x="1469449" y="1773270"/>
            <a:ext cx="0" cy="2747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CE06A-2DEC-CB4D-BEE4-8C59136C4BA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789280" y="3097279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C6E54A-7735-DC44-B2C9-CDA102C3461D}"/>
              </a:ext>
            </a:extLst>
          </p:cNvPr>
          <p:cNvCxnSpPr>
            <a:cxnSpLocks/>
          </p:cNvCxnSpPr>
          <p:nvPr/>
        </p:nvCxnSpPr>
        <p:spPr>
          <a:xfrm flipH="1">
            <a:off x="4678119" y="3154482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EBA909-0D81-404F-BB1E-1D74C9BA7578}"/>
              </a:ext>
            </a:extLst>
          </p:cNvPr>
          <p:cNvCxnSpPr>
            <a:cxnSpLocks/>
          </p:cNvCxnSpPr>
          <p:nvPr/>
        </p:nvCxnSpPr>
        <p:spPr>
          <a:xfrm flipH="1">
            <a:off x="6566958" y="3154482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/>
              <p:nvPr/>
            </p:nvSpPr>
            <p:spPr>
              <a:xfrm>
                <a:off x="1699237" y="3154482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D2F4AB-3A61-3E44-87E0-1796C8B15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237" y="3154482"/>
                <a:ext cx="1674062" cy="369332"/>
              </a:xfrm>
              <a:prstGeom prst="rect">
                <a:avLst/>
              </a:prstGeom>
              <a:blipFill>
                <a:blip r:embed="rId4"/>
                <a:stretch>
                  <a:fillRect l="-3008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/>
              <p:nvPr/>
            </p:nvSpPr>
            <p:spPr>
              <a:xfrm>
                <a:off x="4698221" y="317163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013D1A-2BF3-444B-8C5F-5385F32AC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21" y="3171631"/>
                <a:ext cx="1674062" cy="369332"/>
              </a:xfrm>
              <a:prstGeom prst="rect">
                <a:avLst/>
              </a:prstGeom>
              <a:blipFill>
                <a:blip r:embed="rId5"/>
                <a:stretch>
                  <a:fillRect l="-30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/>
              <p:nvPr/>
            </p:nvSpPr>
            <p:spPr>
              <a:xfrm>
                <a:off x="6587059" y="3193719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B7473E-2B82-604E-AC49-8552B99A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059" y="3193719"/>
                <a:ext cx="1674062" cy="369332"/>
              </a:xfrm>
              <a:prstGeom prst="rect">
                <a:avLst/>
              </a:prstGeom>
              <a:blipFill>
                <a:blip r:embed="rId6"/>
                <a:stretch>
                  <a:fillRect l="-3030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B69D58E-23E7-B546-9C8D-C3D709A7D0DB}"/>
              </a:ext>
            </a:extLst>
          </p:cNvPr>
          <p:cNvSpPr/>
          <p:nvPr/>
        </p:nvSpPr>
        <p:spPr>
          <a:xfrm>
            <a:off x="372135" y="5854209"/>
            <a:ext cx="8611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if people recover at different rates?</a:t>
            </a:r>
            <a:endParaRPr lang="en-US" sz="24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1A7665-1AC1-574E-80AB-0EFFA341CA60}"/>
              </a:ext>
            </a:extLst>
          </p:cNvPr>
          <p:cNvSpPr/>
          <p:nvPr/>
        </p:nvSpPr>
        <p:spPr>
          <a:xfrm>
            <a:off x="4111769" y="3757750"/>
            <a:ext cx="1233401" cy="114835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  <a:r>
              <a:rPr lang="en-US" sz="6000" baseline="-25000" dirty="0"/>
              <a:t>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CA833A-55FB-0340-B66F-2D3C265165F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829494" y="3125968"/>
            <a:ext cx="1282275" cy="12059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4CEA86-4BFF-E44C-945A-BB043EA0A449}"/>
              </a:ext>
            </a:extLst>
          </p:cNvPr>
          <p:cNvCxnSpPr>
            <a:cxnSpLocks/>
          </p:cNvCxnSpPr>
          <p:nvPr/>
        </p:nvCxnSpPr>
        <p:spPr>
          <a:xfrm flipH="1">
            <a:off x="4748285" y="4956262"/>
            <a:ext cx="1" cy="3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142B0B-3B70-6044-AC3E-99FD8A1DC192}"/>
                  </a:ext>
                </a:extLst>
              </p:cNvPr>
              <p:cNvSpPr/>
              <p:nvPr/>
            </p:nvSpPr>
            <p:spPr>
              <a:xfrm>
                <a:off x="4768387" y="4973411"/>
                <a:ext cx="16740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deaths,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142B0B-3B70-6044-AC3E-99FD8A1DC1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387" y="4973411"/>
                <a:ext cx="1674062" cy="369332"/>
              </a:xfrm>
              <a:prstGeom prst="rect">
                <a:avLst/>
              </a:prstGeom>
              <a:blipFill>
                <a:blip r:embed="rId7"/>
                <a:stretch>
                  <a:fillRect l="-22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1637E07-4FB5-C04C-9B1F-0AF45E127353}"/>
              </a:ext>
            </a:extLst>
          </p:cNvPr>
          <p:cNvSpPr/>
          <p:nvPr/>
        </p:nvSpPr>
        <p:spPr>
          <a:xfrm>
            <a:off x="2288499" y="3876305"/>
            <a:ext cx="1479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transmission</a:t>
            </a:r>
            <a:endParaRPr lang="en-US" baseline="-25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819C68-4ECB-8E4B-9B64-9AA422D5875A}"/>
              </a:ext>
            </a:extLst>
          </p:cNvPr>
          <p:cNvCxnSpPr>
            <a:cxnSpLocks/>
          </p:cNvCxnSpPr>
          <p:nvPr/>
        </p:nvCxnSpPr>
        <p:spPr>
          <a:xfrm flipV="1">
            <a:off x="5385342" y="3193719"/>
            <a:ext cx="986941" cy="11100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C59D75-B5C8-D54E-8911-04EC273CF9D2}"/>
                  </a:ext>
                </a:extLst>
              </p:cNvPr>
              <p:cNvSpPr/>
              <p:nvPr/>
            </p:nvSpPr>
            <p:spPr>
              <a:xfrm>
                <a:off x="5619014" y="3773163"/>
                <a:ext cx="1233400" cy="916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recovery,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aseline="-25000" dirty="0"/>
                  <a:t>2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BC59D75-B5C8-D54E-8911-04EC273CF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014" y="3773163"/>
                <a:ext cx="1233400" cy="916982"/>
              </a:xfrm>
              <a:prstGeom prst="rect">
                <a:avLst/>
              </a:prstGeom>
              <a:blipFill>
                <a:blip r:embed="rId8"/>
                <a:stretch>
                  <a:fillRect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7800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4287-CE58-5443-9F47-8D9CFF8D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83263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E396-28A1-5A49-94C0-A404EE4A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76537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dirty="0"/>
              <a:t>Compartmental/mechanistic/mathematical models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0070C0"/>
                </a:solidFill>
              </a:rPr>
              <a:t>	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compartiments</a:t>
            </a:r>
            <a:endParaRPr lang="en-US" sz="2500" dirty="0"/>
          </a:p>
          <a:p>
            <a:r>
              <a:rPr lang="en-US" sz="2800" dirty="0"/>
              <a:t>Continuous vs. discrete models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0070C0"/>
                </a:solidFill>
              </a:rPr>
              <a:t> 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temps continue vs.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		temps </a:t>
            </a:r>
            <a:r>
              <a:rPr lang="en-US" sz="2800" i="1" dirty="0" err="1">
                <a:solidFill>
                  <a:srgbClr val="0070C0"/>
                </a:solidFill>
              </a:rPr>
              <a:t>discrète</a:t>
            </a:r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/>
              <a:t>Deterministic vs. stochastic models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	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détérministique</a:t>
            </a:r>
            <a:r>
              <a:rPr lang="en-US" sz="2800" i="1" dirty="0">
                <a:solidFill>
                  <a:srgbClr val="0070C0"/>
                </a:solidFill>
              </a:rPr>
              <a:t> vs. </a:t>
            </a:r>
            <a:r>
              <a:rPr lang="en-US" sz="2800" i="1" dirty="0" err="1">
                <a:solidFill>
                  <a:srgbClr val="0070C0"/>
                </a:solidFill>
              </a:rPr>
              <a:t>stochastique</a:t>
            </a:r>
            <a:r>
              <a:rPr lang="en-US" sz="2800" i="1" dirty="0">
                <a:solidFill>
                  <a:srgbClr val="0070C0"/>
                </a:solidFill>
              </a:rPr>
              <a:t> </a:t>
            </a:r>
          </a:p>
          <a:p>
            <a:r>
              <a:rPr lang="en-US" sz="2800" dirty="0"/>
              <a:t>Structured models</a:t>
            </a:r>
          </a:p>
          <a:p>
            <a:pPr marL="0" indent="0">
              <a:buNone/>
            </a:pPr>
            <a:r>
              <a:rPr lang="en-US" sz="2800" dirty="0"/>
              <a:t>  	</a:t>
            </a:r>
            <a:r>
              <a:rPr lang="en-US" sz="2800" dirty="0">
                <a:solidFill>
                  <a:srgbClr val="0070C0"/>
                </a:solidFill>
              </a:rPr>
              <a:t> 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structurés</a:t>
            </a:r>
            <a:r>
              <a:rPr lang="en-US" sz="2800" i="1" dirty="0">
                <a:solidFill>
                  <a:srgbClr val="0070C0"/>
                </a:solidFill>
              </a:rPr>
              <a:t>.</a:t>
            </a:r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/>
              <a:t>Two population models</a:t>
            </a:r>
          </a:p>
          <a:p>
            <a:pPr marL="0" indent="0">
              <a:buNone/>
            </a:pPr>
            <a:r>
              <a:rPr lang="en-US" sz="2800" dirty="0"/>
              <a:t>  	</a:t>
            </a:r>
            <a:r>
              <a:rPr lang="en-US" sz="2800" dirty="0">
                <a:solidFill>
                  <a:srgbClr val="0070C0"/>
                </a:solidFill>
              </a:rPr>
              <a:t> 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des deux populations</a:t>
            </a:r>
            <a:endParaRPr lang="en-US" sz="2800" dirty="0"/>
          </a:p>
          <a:p>
            <a:r>
              <a:rPr lang="en-US" sz="2800" dirty="0"/>
              <a:t>SIR models – and beyond!</a:t>
            </a:r>
          </a:p>
          <a:p>
            <a:pPr marL="0" indent="0">
              <a:buNone/>
            </a:pPr>
            <a:r>
              <a:rPr lang="en-US" sz="2800" dirty="0"/>
              <a:t>  	</a:t>
            </a:r>
            <a:r>
              <a:rPr lang="en-US" sz="2800" dirty="0">
                <a:solidFill>
                  <a:srgbClr val="0070C0"/>
                </a:solidFill>
              </a:rPr>
              <a:t> 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SIR – et au </a:t>
            </a:r>
            <a:r>
              <a:rPr lang="en-US" sz="2800" i="1" dirty="0" err="1">
                <a:solidFill>
                  <a:srgbClr val="0070C0"/>
                </a:solidFill>
              </a:rPr>
              <a:t>délà</a:t>
            </a:r>
            <a:r>
              <a:rPr lang="en-US" sz="2800" i="1" dirty="0">
                <a:solidFill>
                  <a:srgbClr val="0070C0"/>
                </a:solidFill>
              </a:rPr>
              <a:t>!</a:t>
            </a: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50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D55D25-CF03-DB47-8BB9-BFC979C7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3" y="1536699"/>
            <a:ext cx="7871514" cy="45814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3B3F6E-A81C-C841-98D3-B6A5F2172054}"/>
              </a:ext>
            </a:extLst>
          </p:cNvPr>
          <p:cNvSpPr/>
          <p:nvPr/>
        </p:nvSpPr>
        <p:spPr>
          <a:xfrm>
            <a:off x="3205283" y="401381"/>
            <a:ext cx="273344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dirty="0">
                <a:solidFill>
                  <a:srgbClr val="FF3A37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 model?</a:t>
            </a:r>
          </a:p>
        </p:txBody>
      </p:sp>
    </p:spTree>
    <p:extLst>
      <p:ext uri="{BB962C8B-B14F-4D97-AF65-F5344CB8AC3E}">
        <p14:creationId xmlns:p14="http://schemas.microsoft.com/office/powerpoint/2010/main" val="215354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6A1DB-B7F9-6D45-A8DF-B031C041A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59219"/>
            <a:ext cx="7886700" cy="40987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>
                <a:latin typeface="Helvetica" pitchFamily="2" charset="0"/>
              </a:rPr>
              <a:t>Make explicit hypotheses about biological mechanisms that drive infection dynamics (may not be realistic, but still explicit) </a:t>
            </a:r>
          </a:p>
          <a:p>
            <a:pPr marL="0" indent="0" algn="ctr">
              <a:buNone/>
            </a:pP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Faire des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hypothèses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explicites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sur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mécanismes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biologiques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qui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régissent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la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dynamique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l'infection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(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peut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ne pas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être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réaliste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,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mais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toujours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explicite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)</a:t>
            </a:r>
            <a:br>
              <a:rPr lang="en-US" sz="2600" dirty="0">
                <a:solidFill>
                  <a:srgbClr val="0070C0"/>
                </a:solidFill>
                <a:latin typeface="Helvetica" pitchFamily="2" charset="0"/>
              </a:rPr>
            </a:b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236C31-F165-0940-A6BE-5E6398AE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939"/>
            <a:ext cx="9144000" cy="1943880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Helvetica" pitchFamily="2" charset="0"/>
              </a:rPr>
              <a:t>How are these different from statistical models?</a:t>
            </a:r>
            <a:br>
              <a:rPr lang="en-US" sz="3000" b="1" dirty="0">
                <a:latin typeface="Helvetica" pitchFamily="2" charset="0"/>
              </a:rPr>
            </a:br>
            <a:br>
              <a:rPr lang="en-US" sz="3000" b="1" dirty="0">
                <a:latin typeface="Helvetica" pitchFamily="2" charset="0"/>
              </a:rPr>
            </a:b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En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 quoi </a:t>
            </a: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sont-ils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différents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 des </a:t>
            </a: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3000" b="1" dirty="0" err="1">
                <a:solidFill>
                  <a:srgbClr val="0070C0"/>
                </a:solidFill>
                <a:latin typeface="Helvetica" pitchFamily="2" charset="0"/>
              </a:rPr>
              <a:t>statistiques</a:t>
            </a:r>
            <a:r>
              <a:rPr lang="en-US" sz="3000" b="1" dirty="0">
                <a:solidFill>
                  <a:srgbClr val="0070C0"/>
                </a:solidFill>
                <a:latin typeface="Helvetica" pitchFamily="2" charset="0"/>
              </a:rPr>
              <a:t>?</a:t>
            </a:r>
            <a:br>
              <a:rPr lang="en-US" sz="3000" dirty="0">
                <a:latin typeface="Helvetica" pitchFamily="2" charset="0"/>
              </a:rPr>
            </a:br>
            <a:br>
              <a:rPr lang="en-US" sz="3000" dirty="0">
                <a:latin typeface="Helvetica" pitchFamily="2" charset="0"/>
              </a:rPr>
            </a:br>
            <a:endParaRPr lang="en-US" sz="3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5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4287-CE58-5443-9F47-8D9CFF8D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837" y="232193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Helvetica" pitchFamily="2" charset="0"/>
              </a:rPr>
              <a:t>1. Simple Population Models</a:t>
            </a:r>
            <a:br>
              <a:rPr lang="en-US" sz="3600" b="1" dirty="0">
                <a:latin typeface="Helvetica" pitchFamily="2" charset="0"/>
              </a:rPr>
            </a:br>
            <a:r>
              <a:rPr lang="en-US" sz="3600" b="1" dirty="0">
                <a:solidFill>
                  <a:srgbClr val="0070C0"/>
                </a:solidFill>
                <a:latin typeface="Helvetica" pitchFamily="2" charset="0"/>
              </a:rPr>
              <a:t>1. </a:t>
            </a:r>
            <a:r>
              <a:rPr lang="en-US" sz="3600" b="1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3600" b="1" dirty="0">
                <a:solidFill>
                  <a:srgbClr val="0070C0"/>
                </a:solidFill>
                <a:latin typeface="Helvetica" pitchFamily="2" charset="0"/>
              </a:rPr>
              <a:t> simples de population</a:t>
            </a:r>
            <a:br>
              <a:rPr lang="en-US" sz="3600" dirty="0">
                <a:latin typeface="Helvetica" pitchFamily="2" charset="0"/>
              </a:rPr>
            </a:br>
            <a:endParaRPr lang="en-US" sz="360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3BCB40-1D81-8F46-8653-4513C730F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8" y="99192"/>
            <a:ext cx="1325564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7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D859-CCFA-F248-8808-099FCC60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97656"/>
            <a:ext cx="7886700" cy="1325563"/>
          </a:xfrm>
        </p:spPr>
        <p:txBody>
          <a:bodyPr/>
          <a:lstStyle/>
          <a:p>
            <a:pPr algn="r"/>
            <a:r>
              <a:rPr lang="en-US" dirty="0">
                <a:latin typeface="Helvetica" pitchFamily="2" charset="0"/>
              </a:rPr>
              <a:t>Madagascar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E4B19-9FBD-D84A-8B60-D9B8ADFE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81D76-7A32-C946-AC2E-7A0F321D3AB1}"/>
              </a:ext>
            </a:extLst>
          </p:cNvPr>
          <p:cNvSpPr/>
          <p:nvPr/>
        </p:nvSpPr>
        <p:spPr>
          <a:xfrm>
            <a:off x="5843096" y="6488668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http://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databank.worldbank.org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747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7B9D90-CBD8-B341-9F91-B9FE14B75410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68442-C4AE-F14F-930B-CAFEB2250B68}"/>
              </a:ext>
            </a:extLst>
          </p:cNvPr>
          <p:cNvSpPr/>
          <p:nvPr/>
        </p:nvSpPr>
        <p:spPr>
          <a:xfrm>
            <a:off x="1916082" y="1249832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Populations are divided into compartments</a:t>
            </a:r>
          </a:p>
          <a:p>
            <a:pPr marL="342900" indent="-342900" algn="ctr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Individuals within a compartment are homogenously mixed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3. Compartments and transition rates are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367AD-B7AB-2540-B0FD-6127759E5BE4}"/>
              </a:ext>
            </a:extLst>
          </p:cNvPr>
          <p:cNvSpPr/>
          <p:nvPr/>
        </p:nvSpPr>
        <p:spPr>
          <a:xfrm>
            <a:off x="1517070" y="4026145"/>
            <a:ext cx="6109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365C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1. Les populations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subdivisées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en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latin typeface="Helvetica" pitchFamily="2" charset="0"/>
              </a:rPr>
              <a:t>2. 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individus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d'un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compartiment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mélangés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de manière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homogène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3.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et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transition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déterminés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par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systèmes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biologiques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4.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transition entre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exprimés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mathématiquement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0F7FC2-EB17-E540-A294-68A3B5A5F163}"/>
              </a:ext>
            </a:extLst>
          </p:cNvPr>
          <p:cNvSpPr/>
          <p:nvPr/>
        </p:nvSpPr>
        <p:spPr>
          <a:xfrm>
            <a:off x="1916081" y="2144684"/>
            <a:ext cx="5548747" cy="169047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D9C71A-85E2-5B47-8614-5510793E7876}"/>
              </a:ext>
            </a:extLst>
          </p:cNvPr>
          <p:cNvSpPr/>
          <p:nvPr/>
        </p:nvSpPr>
        <p:spPr>
          <a:xfrm>
            <a:off x="1517071" y="4920997"/>
            <a:ext cx="5947758" cy="169047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7B9D90-CBD8-B341-9F91-B9FE14B75410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68442-C4AE-F14F-930B-CAFEB2250B68}"/>
              </a:ext>
            </a:extLst>
          </p:cNvPr>
          <p:cNvSpPr/>
          <p:nvPr/>
        </p:nvSpPr>
        <p:spPr>
          <a:xfrm>
            <a:off x="1916082" y="1249832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Populations are divided into compartments</a:t>
            </a:r>
          </a:p>
          <a:p>
            <a:pPr marL="342900" indent="-342900" algn="ctr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Individuals within a compartment are homogenously mixed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3. Compartments and transition rates are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367AD-B7AB-2540-B0FD-6127759E5BE4}"/>
              </a:ext>
            </a:extLst>
          </p:cNvPr>
          <p:cNvSpPr/>
          <p:nvPr/>
        </p:nvSpPr>
        <p:spPr>
          <a:xfrm>
            <a:off x="1517070" y="4026145"/>
            <a:ext cx="6109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365C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1. Les populations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subdivisées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en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latin typeface="Helvetica" pitchFamily="2" charset="0"/>
              </a:rPr>
              <a:t>2. 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individus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d'un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compartiment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mélangés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de manière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homogène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3.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et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transition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déterminés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par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systèmes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biologiques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4.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transition entre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exprimés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mathématiquement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84FF0C-3B69-7140-853D-9D0157EADE4A}"/>
              </a:ext>
            </a:extLst>
          </p:cNvPr>
          <p:cNvSpPr/>
          <p:nvPr/>
        </p:nvSpPr>
        <p:spPr>
          <a:xfrm>
            <a:off x="1916081" y="2693323"/>
            <a:ext cx="5548747" cy="11750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371003-A38B-F249-B295-48465E6EB126}"/>
              </a:ext>
            </a:extLst>
          </p:cNvPr>
          <p:cNvSpPr/>
          <p:nvPr/>
        </p:nvSpPr>
        <p:spPr>
          <a:xfrm>
            <a:off x="1517071" y="5469636"/>
            <a:ext cx="5947758" cy="117508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7B9D90-CBD8-B341-9F91-B9FE14B75410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68442-C4AE-F14F-930B-CAFEB2250B68}"/>
              </a:ext>
            </a:extLst>
          </p:cNvPr>
          <p:cNvSpPr/>
          <p:nvPr/>
        </p:nvSpPr>
        <p:spPr>
          <a:xfrm>
            <a:off x="1916082" y="1249832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Populations are divided into compartments</a:t>
            </a:r>
          </a:p>
          <a:p>
            <a:pPr marL="342900" indent="-342900" algn="ctr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Individuals within a compartment are homogenously mixed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3. Compartments and transition rates are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367AD-B7AB-2540-B0FD-6127759E5BE4}"/>
              </a:ext>
            </a:extLst>
          </p:cNvPr>
          <p:cNvSpPr/>
          <p:nvPr/>
        </p:nvSpPr>
        <p:spPr>
          <a:xfrm>
            <a:off x="1517070" y="4026145"/>
            <a:ext cx="6109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365C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1. Les populations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subdivisées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en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latin typeface="Helvetica" pitchFamily="2" charset="0"/>
              </a:rPr>
              <a:t>2. 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individus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d'un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compartiment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mélangés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de manière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homogène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3.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et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transition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déterminés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par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systèmes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biologiques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4.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transition entre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exprimés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mathématiquement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A01578-D6F4-924E-B1C4-54D0B044AFB7}"/>
              </a:ext>
            </a:extLst>
          </p:cNvPr>
          <p:cNvSpPr/>
          <p:nvPr/>
        </p:nvSpPr>
        <p:spPr>
          <a:xfrm>
            <a:off x="1916081" y="3241963"/>
            <a:ext cx="5548747" cy="6596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3A8D63-2DC3-D24F-B609-D1EF2645CF9B}"/>
              </a:ext>
            </a:extLst>
          </p:cNvPr>
          <p:cNvSpPr/>
          <p:nvPr/>
        </p:nvSpPr>
        <p:spPr>
          <a:xfrm>
            <a:off x="1517071" y="6018276"/>
            <a:ext cx="5947758" cy="6596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3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7B9D90-CBD8-B341-9F91-B9FE14B75410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E68442-C4AE-F14F-930B-CAFEB2250B68}"/>
              </a:ext>
            </a:extLst>
          </p:cNvPr>
          <p:cNvSpPr/>
          <p:nvPr/>
        </p:nvSpPr>
        <p:spPr>
          <a:xfrm>
            <a:off x="1916082" y="1249832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Populations are divided into compartments</a:t>
            </a:r>
          </a:p>
          <a:p>
            <a:pPr marL="342900" indent="-342900" algn="ctr">
              <a:buFontTx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Individuals within a compartment are homogenously mixed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3. Compartments and transition rates are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4367AD-B7AB-2540-B0FD-6127759E5BE4}"/>
              </a:ext>
            </a:extLst>
          </p:cNvPr>
          <p:cNvSpPr/>
          <p:nvPr/>
        </p:nvSpPr>
        <p:spPr>
          <a:xfrm>
            <a:off x="1517070" y="4026145"/>
            <a:ext cx="61098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365C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1. Les populations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subdivisées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en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latin typeface="Helvetica" pitchFamily="2" charset="0"/>
              </a:rPr>
              <a:t>2. 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individus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d'un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compartiment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mélangés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 de manière </a:t>
            </a:r>
            <a:r>
              <a:rPr lang="en-US" dirty="0" err="1">
                <a:solidFill>
                  <a:srgbClr val="0070C0"/>
                </a:solidFill>
                <a:latin typeface="Helvetica" pitchFamily="2" charset="0"/>
              </a:rPr>
              <a:t>homogène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3.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et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transition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déterminés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par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systèmes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biologiques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4.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transition entre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compartiments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sont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exprimés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mathématiquement</a:t>
            </a:r>
            <a:endParaRPr lang="en-US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7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71A146-58EA-DF42-8BEB-FDD9AE8BAEBE}"/>
              </a:ext>
            </a:extLst>
          </p:cNvPr>
          <p:cNvSpPr/>
          <p:nvPr/>
        </p:nvSpPr>
        <p:spPr>
          <a:xfrm>
            <a:off x="606829" y="3518345"/>
            <a:ext cx="793034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effectLst/>
                <a:latin typeface="Helvetica" pitchFamily="2" charset="0"/>
              </a:rPr>
              <a:t>How does the population of Madagascar grow over time?</a:t>
            </a:r>
          </a:p>
          <a:p>
            <a:pPr algn="ctr"/>
            <a:br>
              <a:rPr lang="en-US" sz="2600" b="1" dirty="0">
                <a:solidFill>
                  <a:srgbClr val="0365C0"/>
                </a:solidFill>
                <a:effectLst/>
                <a:latin typeface="Helvetica" pitchFamily="2" charset="0"/>
              </a:rPr>
            </a:br>
            <a:r>
              <a:rPr lang="en-US" sz="2600" b="1" dirty="0">
                <a:solidFill>
                  <a:srgbClr val="0365C0"/>
                </a:solidFill>
                <a:effectLst/>
                <a:latin typeface="Helvetica" pitchFamily="2" charset="0"/>
              </a:rPr>
              <a:t>Comment </a:t>
            </a:r>
            <a:r>
              <a:rPr lang="en-US" sz="2600" b="1" dirty="0" err="1">
                <a:solidFill>
                  <a:srgbClr val="0365C0"/>
                </a:solidFill>
                <a:effectLst/>
                <a:latin typeface="Helvetica" pitchFamily="2" charset="0"/>
              </a:rPr>
              <a:t>est-ce</a:t>
            </a:r>
            <a:r>
              <a:rPr lang="en-US" sz="2600" b="1" dirty="0">
                <a:solidFill>
                  <a:srgbClr val="0365C0"/>
                </a:solidFill>
                <a:effectLst/>
                <a:latin typeface="Helvetica" pitchFamily="2" charset="0"/>
              </a:rPr>
              <a:t> que la population de Madagascar </a:t>
            </a:r>
            <a:r>
              <a:rPr lang="en-US" sz="2600" b="1" dirty="0" err="1">
                <a:solidFill>
                  <a:srgbClr val="0365C0"/>
                </a:solidFill>
                <a:effectLst/>
                <a:latin typeface="Helvetica" pitchFamily="2" charset="0"/>
              </a:rPr>
              <a:t>s’augmente</a:t>
            </a:r>
            <a:r>
              <a:rPr lang="en-US" sz="2600" b="1" dirty="0">
                <a:solidFill>
                  <a:srgbClr val="0365C0"/>
                </a:solidFill>
                <a:effectLst/>
                <a:latin typeface="Helvetica" pitchFamily="2" charset="0"/>
              </a:rPr>
              <a:t> avec le passage du temps?</a:t>
            </a:r>
            <a:endParaRPr lang="en-US" sz="26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8A200-3D63-514B-AC6B-E21118E7DEE4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2. Compartments and transition rates are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3.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4. Individuals within a compartment are homogenously mix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5B2B59-3E2B-C34F-A48D-EE893C4DAFC2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44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7DA3-8B7A-E04D-9518-F839046F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46AA-4E86-3545-8408-AE9D392C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Understand the difference between statistical and mechanistic models</a:t>
            </a:r>
            <a:br>
              <a:rPr lang="en-US" sz="2600" dirty="0"/>
            </a:br>
            <a:r>
              <a:rPr lang="en-US" sz="2600" dirty="0" err="1">
                <a:solidFill>
                  <a:srgbClr val="0070C0"/>
                </a:solidFill>
              </a:rPr>
              <a:t>Comprendre</a:t>
            </a:r>
            <a:r>
              <a:rPr lang="en-US" sz="2600" dirty="0">
                <a:solidFill>
                  <a:srgbClr val="0070C0"/>
                </a:solidFill>
              </a:rPr>
              <a:t> la </a:t>
            </a:r>
            <a:r>
              <a:rPr lang="en-US" sz="2600" dirty="0" err="1">
                <a:solidFill>
                  <a:srgbClr val="0070C0"/>
                </a:solidFill>
              </a:rPr>
              <a:t>différence</a:t>
            </a:r>
            <a:r>
              <a:rPr lang="en-US" sz="2600" dirty="0">
                <a:solidFill>
                  <a:srgbClr val="0070C0"/>
                </a:solidFill>
              </a:rPr>
              <a:t> entre les </a:t>
            </a:r>
            <a:r>
              <a:rPr lang="en-US" sz="2600" dirty="0" err="1">
                <a:solidFill>
                  <a:srgbClr val="0070C0"/>
                </a:solidFill>
              </a:rPr>
              <a:t>modèles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statistiques</a:t>
            </a:r>
            <a:r>
              <a:rPr lang="en-US" sz="2600" dirty="0">
                <a:solidFill>
                  <a:srgbClr val="0070C0"/>
                </a:solidFill>
              </a:rPr>
              <a:t> et </a:t>
            </a:r>
            <a:r>
              <a:rPr lang="en-US" sz="2600" dirty="0" err="1">
                <a:solidFill>
                  <a:srgbClr val="0070C0"/>
                </a:solidFill>
              </a:rPr>
              <a:t>mécanistes</a:t>
            </a:r>
            <a:r>
              <a:rPr lang="en-US" sz="2600" dirty="0">
                <a:solidFill>
                  <a:srgbClr val="0070C0"/>
                </a:solidFill>
              </a:rPr>
              <a:t>.</a:t>
            </a:r>
          </a:p>
          <a:p>
            <a:endParaRPr lang="en-US" sz="2600" dirty="0">
              <a:solidFill>
                <a:srgbClr val="0070C0"/>
              </a:solidFill>
            </a:endParaRPr>
          </a:p>
          <a:p>
            <a:r>
              <a:rPr lang="en-US" sz="2600" dirty="0"/>
              <a:t>Understand how to formalize and conceptualize compartmental models</a:t>
            </a:r>
            <a:br>
              <a:rPr lang="en-US" sz="2600" dirty="0"/>
            </a:br>
            <a:r>
              <a:rPr lang="en-US" sz="2600" dirty="0" err="1">
                <a:solidFill>
                  <a:srgbClr val="0070C0"/>
                </a:solidFill>
              </a:rPr>
              <a:t>Comprendre</a:t>
            </a:r>
            <a:r>
              <a:rPr lang="en-US" sz="2600" dirty="0">
                <a:solidFill>
                  <a:srgbClr val="0070C0"/>
                </a:solidFill>
              </a:rPr>
              <a:t> comment on </a:t>
            </a:r>
            <a:r>
              <a:rPr lang="en-US" sz="2600" dirty="0" err="1">
                <a:solidFill>
                  <a:srgbClr val="0070C0"/>
                </a:solidFill>
              </a:rPr>
              <a:t>peut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formuler</a:t>
            </a:r>
            <a:r>
              <a:rPr lang="en-US" sz="2600" dirty="0">
                <a:solidFill>
                  <a:srgbClr val="0070C0"/>
                </a:solidFill>
              </a:rPr>
              <a:t> et </a:t>
            </a:r>
            <a:r>
              <a:rPr lang="en-US" sz="2600" dirty="0" err="1">
                <a:solidFill>
                  <a:srgbClr val="0070C0"/>
                </a:solidFill>
              </a:rPr>
              <a:t>conceptualiser</a:t>
            </a:r>
            <a:r>
              <a:rPr lang="en-US" sz="2600" dirty="0">
                <a:solidFill>
                  <a:srgbClr val="0070C0"/>
                </a:solidFill>
              </a:rPr>
              <a:t> les </a:t>
            </a:r>
            <a:r>
              <a:rPr lang="en-US" sz="2600" dirty="0" err="1">
                <a:solidFill>
                  <a:srgbClr val="0070C0"/>
                </a:solidFill>
              </a:rPr>
              <a:t>modèles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 err="1">
                <a:solidFill>
                  <a:srgbClr val="0070C0"/>
                </a:solidFill>
              </a:rPr>
              <a:t>compartimentés</a:t>
            </a:r>
            <a:endParaRPr lang="en-US" sz="2600" dirty="0">
              <a:solidFill>
                <a:srgbClr val="0070C0"/>
              </a:solidFill>
            </a:endParaRPr>
          </a:p>
          <a:p>
            <a:r>
              <a:rPr lang="en-US" sz="2600" dirty="0">
                <a:solidFill>
                  <a:srgbClr val="0070C0"/>
                </a:solidFill>
              </a:rPr>
              <a:t> </a:t>
            </a:r>
          </a:p>
          <a:p>
            <a:r>
              <a:rPr lang="en-US" sz="2600" dirty="0"/>
              <a:t>Example: population growth, predator prey, SIR models</a:t>
            </a:r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50BF7-5241-FA48-BD86-78B6CA99FF3E}"/>
              </a:ext>
            </a:extLst>
          </p:cNvPr>
          <p:cNvSpPr/>
          <p:nvPr/>
        </p:nvSpPr>
        <p:spPr>
          <a:xfrm>
            <a:off x="695153" y="1684943"/>
            <a:ext cx="7753694" cy="480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82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895AB-1D2E-304F-A01F-B920B9215031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3. </a:t>
            </a:r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F9E8E-6BBE-8946-B9CC-3D4570FD64B9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DEE75-D303-A341-9D75-ADC140D8DED8}"/>
              </a:ext>
            </a:extLst>
          </p:cNvPr>
          <p:cNvSpPr/>
          <p:nvPr/>
        </p:nvSpPr>
        <p:spPr>
          <a:xfrm>
            <a:off x="3333403" y="3429000"/>
            <a:ext cx="2477193" cy="2099855"/>
          </a:xfrm>
          <a:prstGeom prst="rect">
            <a:avLst/>
          </a:prstGeom>
          <a:gradFill flip="none" rotWithShape="1">
            <a:gsLst>
              <a:gs pos="0">
                <a:srgbClr val="66FF66"/>
              </a:gs>
              <a:gs pos="45000">
                <a:srgbClr val="0A190A"/>
              </a:gs>
              <a:gs pos="50000">
                <a:schemeClr val="tx1"/>
              </a:gs>
              <a:gs pos="100000">
                <a:srgbClr val="AA3A33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275315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895AB-1D2E-304F-A01F-B920B9215031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2.</a:t>
            </a:r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3. </a:t>
            </a:r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F9E8E-6BBE-8946-B9CC-3D4570FD64B9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DEE75-D303-A341-9D75-ADC140D8DED8}"/>
              </a:ext>
            </a:extLst>
          </p:cNvPr>
          <p:cNvSpPr/>
          <p:nvPr/>
        </p:nvSpPr>
        <p:spPr>
          <a:xfrm>
            <a:off x="3333403" y="3429000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155414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895AB-1D2E-304F-A01F-B920B9215031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2. 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3.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Helvetica Light" panose="020B0403020202020204" pitchFamily="34" charset="0"/>
              </a:rPr>
              <a:t>4. Individuals within a compartment are homogenously mix</a:t>
            </a:r>
            <a:endParaRPr lang="en-US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F9E8E-6BBE-8946-B9CC-3D4570FD64B9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BBF93C-DA96-2D41-BA84-5F2648592C49}"/>
              </a:ext>
            </a:extLst>
          </p:cNvPr>
          <p:cNvSpPr/>
          <p:nvPr/>
        </p:nvSpPr>
        <p:spPr>
          <a:xfrm>
            <a:off x="2483676" y="6052075"/>
            <a:ext cx="44759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How does the population grow?</a:t>
            </a:r>
            <a:endParaRPr lang="en-US" sz="22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EFF1FC-9A3D-FD47-90F9-15BD6541E29D}"/>
              </a:ext>
            </a:extLst>
          </p:cNvPr>
          <p:cNvSpPr/>
          <p:nvPr/>
        </p:nvSpPr>
        <p:spPr>
          <a:xfrm>
            <a:off x="3333403" y="3429000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115145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0F9E8E-6BBE-8946-B9CC-3D4570FD64B9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E87E343-8B48-8143-8A0F-7BEA2446F9D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427738" y="3334665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F9AFF5D-2DB4-C146-B711-0495EFFB112D}"/>
              </a:ext>
            </a:extLst>
          </p:cNvPr>
          <p:cNvSpPr/>
          <p:nvPr/>
        </p:nvSpPr>
        <p:spPr>
          <a:xfrm>
            <a:off x="1904283" y="2986654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A990C6-483E-654D-8C11-5A103934B313}"/>
              </a:ext>
            </a:extLst>
          </p:cNvPr>
          <p:cNvSpPr/>
          <p:nvPr/>
        </p:nvSpPr>
        <p:spPr>
          <a:xfrm>
            <a:off x="3333403" y="3429000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14657-44F1-2648-9A04-21884F0C473B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385D4B-538A-DF4D-800B-E3F6E5AB0EFB}"/>
              </a:ext>
            </a:extLst>
          </p:cNvPr>
          <p:cNvSpPr/>
          <p:nvPr/>
        </p:nvSpPr>
        <p:spPr>
          <a:xfrm>
            <a:off x="2483676" y="6052075"/>
            <a:ext cx="44759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How does the population grow?</a:t>
            </a:r>
            <a:endParaRPr lang="en-US" sz="22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7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0F9E8E-6BBE-8946-B9CC-3D4570FD64B9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BBF93C-DA96-2D41-BA84-5F2648592C49}"/>
              </a:ext>
            </a:extLst>
          </p:cNvPr>
          <p:cNvSpPr/>
          <p:nvPr/>
        </p:nvSpPr>
        <p:spPr>
          <a:xfrm>
            <a:off x="2208762" y="6052075"/>
            <a:ext cx="50257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How does the population </a:t>
            </a:r>
            <a:r>
              <a:rPr lang="en-US" sz="2200" b="1" dirty="0">
                <a:solidFill>
                  <a:srgbClr val="0365C0"/>
                </a:solidFill>
                <a:latin typeface="Helvetica" pitchFamily="2" charset="0"/>
              </a:rPr>
              <a:t>de</a:t>
            </a:r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crease?</a:t>
            </a:r>
            <a:endParaRPr lang="en-US" sz="22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E87E343-8B48-8143-8A0F-7BEA2446F9D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427738" y="3334665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F9AFF5D-2DB4-C146-B711-0495EFFB112D}"/>
              </a:ext>
            </a:extLst>
          </p:cNvPr>
          <p:cNvSpPr/>
          <p:nvPr/>
        </p:nvSpPr>
        <p:spPr>
          <a:xfrm>
            <a:off x="1904283" y="2986654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46697C9-DA0C-8A4E-949F-E62213A4711E}"/>
              </a:ext>
            </a:extLst>
          </p:cNvPr>
          <p:cNvCxnSpPr>
            <a:cxnSpLocks/>
          </p:cNvCxnSpPr>
          <p:nvPr/>
        </p:nvCxnSpPr>
        <p:spPr>
          <a:xfrm flipV="1">
            <a:off x="5810596" y="4478927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8133B-E970-DC41-8CF1-29D28FB8E64B}"/>
              </a:ext>
            </a:extLst>
          </p:cNvPr>
          <p:cNvSpPr/>
          <p:nvPr/>
        </p:nvSpPr>
        <p:spPr>
          <a:xfrm>
            <a:off x="5810596" y="3940318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CB48E-2E29-7B44-BF07-C7AEF98E3358}"/>
              </a:ext>
            </a:extLst>
          </p:cNvPr>
          <p:cNvSpPr/>
          <p:nvPr/>
        </p:nvSpPr>
        <p:spPr>
          <a:xfrm>
            <a:off x="3333403" y="3429000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F74385-CFB3-364C-A3E7-6D0BD5A692DF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1298804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0F9E8E-6BBE-8946-B9CC-3D4570FD64B9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E87E343-8B48-8143-8A0F-7BEA2446F9D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427738" y="3334665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F9AFF5D-2DB4-C146-B711-0495EFFB112D}"/>
              </a:ext>
            </a:extLst>
          </p:cNvPr>
          <p:cNvSpPr/>
          <p:nvPr/>
        </p:nvSpPr>
        <p:spPr>
          <a:xfrm>
            <a:off x="1904283" y="2986654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46697C9-DA0C-8A4E-949F-E62213A4711E}"/>
              </a:ext>
            </a:extLst>
          </p:cNvPr>
          <p:cNvCxnSpPr>
            <a:cxnSpLocks/>
          </p:cNvCxnSpPr>
          <p:nvPr/>
        </p:nvCxnSpPr>
        <p:spPr>
          <a:xfrm flipV="1">
            <a:off x="5810596" y="4478927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8133B-E970-DC41-8CF1-29D28FB8E64B}"/>
              </a:ext>
            </a:extLst>
          </p:cNvPr>
          <p:cNvSpPr/>
          <p:nvPr/>
        </p:nvSpPr>
        <p:spPr>
          <a:xfrm>
            <a:off x="5810596" y="3940318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49713E-5FDC-E041-8C91-A108B683510A}"/>
              </a:ext>
            </a:extLst>
          </p:cNvPr>
          <p:cNvSpPr/>
          <p:nvPr/>
        </p:nvSpPr>
        <p:spPr>
          <a:xfrm>
            <a:off x="1533322" y="5774208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C4031-2EE8-C049-B3AE-E4AF63B740E0}"/>
              </a:ext>
            </a:extLst>
          </p:cNvPr>
          <p:cNvSpPr/>
          <p:nvPr/>
        </p:nvSpPr>
        <p:spPr>
          <a:xfrm>
            <a:off x="3333403" y="5528855"/>
            <a:ext cx="4713317" cy="81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1F951-00EE-074E-BE84-4715A1AD2792}"/>
              </a:ext>
            </a:extLst>
          </p:cNvPr>
          <p:cNvSpPr/>
          <p:nvPr/>
        </p:nvSpPr>
        <p:spPr>
          <a:xfrm>
            <a:off x="3333403" y="3429000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6316B6-5014-6942-991B-AF03725D678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3639130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0F9E8E-6BBE-8946-B9CC-3D4570FD64B9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E87E343-8B48-8143-8A0F-7BEA2446F9D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427738" y="3334665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F9AFF5D-2DB4-C146-B711-0495EFFB112D}"/>
              </a:ext>
            </a:extLst>
          </p:cNvPr>
          <p:cNvSpPr/>
          <p:nvPr/>
        </p:nvSpPr>
        <p:spPr>
          <a:xfrm>
            <a:off x="1904283" y="2986654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46697C9-DA0C-8A4E-949F-E62213A4711E}"/>
              </a:ext>
            </a:extLst>
          </p:cNvPr>
          <p:cNvCxnSpPr>
            <a:cxnSpLocks/>
          </p:cNvCxnSpPr>
          <p:nvPr/>
        </p:nvCxnSpPr>
        <p:spPr>
          <a:xfrm flipV="1">
            <a:off x="5810596" y="4478927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8133B-E970-DC41-8CF1-29D28FB8E64B}"/>
              </a:ext>
            </a:extLst>
          </p:cNvPr>
          <p:cNvSpPr/>
          <p:nvPr/>
        </p:nvSpPr>
        <p:spPr>
          <a:xfrm>
            <a:off x="5810596" y="3940318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49713E-5FDC-E041-8C91-A108B683510A}"/>
              </a:ext>
            </a:extLst>
          </p:cNvPr>
          <p:cNvSpPr/>
          <p:nvPr/>
        </p:nvSpPr>
        <p:spPr>
          <a:xfrm>
            <a:off x="1533322" y="5774208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C4031-2EE8-C049-B3AE-E4AF63B740E0}"/>
              </a:ext>
            </a:extLst>
          </p:cNvPr>
          <p:cNvSpPr/>
          <p:nvPr/>
        </p:nvSpPr>
        <p:spPr>
          <a:xfrm>
            <a:off x="4883727" y="5631451"/>
            <a:ext cx="3175462" cy="81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CA1A6F-9D88-A44A-B40F-FE4D909E7A8B}"/>
              </a:ext>
            </a:extLst>
          </p:cNvPr>
          <p:cNvSpPr/>
          <p:nvPr/>
        </p:nvSpPr>
        <p:spPr>
          <a:xfrm>
            <a:off x="3333403" y="3429000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BB73A5-C0A7-9646-BBC8-F77A50B80FF1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2315112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0F9E8E-6BBE-8946-B9CC-3D4570FD64B9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E87E343-8B48-8143-8A0F-7BEA2446F9D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427738" y="3334665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F9AFF5D-2DB4-C146-B711-0495EFFB112D}"/>
              </a:ext>
            </a:extLst>
          </p:cNvPr>
          <p:cNvSpPr/>
          <p:nvPr/>
        </p:nvSpPr>
        <p:spPr>
          <a:xfrm>
            <a:off x="1904283" y="2986654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46697C9-DA0C-8A4E-949F-E62213A4711E}"/>
              </a:ext>
            </a:extLst>
          </p:cNvPr>
          <p:cNvCxnSpPr>
            <a:cxnSpLocks/>
          </p:cNvCxnSpPr>
          <p:nvPr/>
        </p:nvCxnSpPr>
        <p:spPr>
          <a:xfrm flipV="1">
            <a:off x="5810596" y="4478927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8133B-E970-DC41-8CF1-29D28FB8E64B}"/>
              </a:ext>
            </a:extLst>
          </p:cNvPr>
          <p:cNvSpPr/>
          <p:nvPr/>
        </p:nvSpPr>
        <p:spPr>
          <a:xfrm>
            <a:off x="5810596" y="3940318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49713E-5FDC-E041-8C91-A108B683510A}"/>
              </a:ext>
            </a:extLst>
          </p:cNvPr>
          <p:cNvSpPr/>
          <p:nvPr/>
        </p:nvSpPr>
        <p:spPr>
          <a:xfrm>
            <a:off x="1533322" y="5774208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966B6-90D6-194F-8B84-C45D913C8856}"/>
              </a:ext>
            </a:extLst>
          </p:cNvPr>
          <p:cNvSpPr/>
          <p:nvPr/>
        </p:nvSpPr>
        <p:spPr>
          <a:xfrm>
            <a:off x="3333403" y="3429000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B27C5-CF71-F34D-BC25-5CB8FF8B5F03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1463084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0F9E8E-6BBE-8946-B9CC-3D4570FD64B9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BE87E343-8B48-8143-8A0F-7BEA2446F9D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427738" y="2802653"/>
            <a:ext cx="1049928" cy="1238597"/>
          </a:xfrm>
          <a:prstGeom prst="curvedConnector4">
            <a:avLst>
              <a:gd name="adj1" fmla="val -21773"/>
              <a:gd name="adj2" fmla="val 11845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F9AFF5D-2DB4-C146-B711-0495EFFB112D}"/>
              </a:ext>
            </a:extLst>
          </p:cNvPr>
          <p:cNvSpPr/>
          <p:nvPr/>
        </p:nvSpPr>
        <p:spPr>
          <a:xfrm>
            <a:off x="1904283" y="245464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546697C9-DA0C-8A4E-949F-E62213A4711E}"/>
              </a:ext>
            </a:extLst>
          </p:cNvPr>
          <p:cNvCxnSpPr>
            <a:cxnSpLocks/>
          </p:cNvCxnSpPr>
          <p:nvPr/>
        </p:nvCxnSpPr>
        <p:spPr>
          <a:xfrm flipV="1">
            <a:off x="5810596" y="3946915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8133B-E970-DC41-8CF1-29D28FB8E64B}"/>
              </a:ext>
            </a:extLst>
          </p:cNvPr>
          <p:cNvSpPr/>
          <p:nvPr/>
        </p:nvSpPr>
        <p:spPr>
          <a:xfrm>
            <a:off x="5810596" y="3408306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49713E-5FDC-E041-8C91-A108B683510A}"/>
              </a:ext>
            </a:extLst>
          </p:cNvPr>
          <p:cNvSpPr/>
          <p:nvPr/>
        </p:nvSpPr>
        <p:spPr>
          <a:xfrm>
            <a:off x="1533322" y="5104565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5D7F96-C128-2B4D-85C1-3DA0C8D6471E}"/>
              </a:ext>
            </a:extLst>
          </p:cNvPr>
          <p:cNvSpPr/>
          <p:nvPr/>
        </p:nvSpPr>
        <p:spPr>
          <a:xfrm>
            <a:off x="1367067" y="5590394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=(births-deaths)*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751F58-8642-7846-89A1-01E2C9A9FA76}"/>
              </a:ext>
            </a:extLst>
          </p:cNvPr>
          <p:cNvSpPr/>
          <p:nvPr/>
        </p:nvSpPr>
        <p:spPr>
          <a:xfrm>
            <a:off x="241300" y="5967693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1BAB14-F2E3-484E-8814-8DA0138F98F2}"/>
              </a:ext>
            </a:extLst>
          </p:cNvPr>
          <p:cNvSpPr/>
          <p:nvPr/>
        </p:nvSpPr>
        <p:spPr>
          <a:xfrm>
            <a:off x="4438999" y="6139103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=pop intrinsic growth rate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9D9384-CFEC-B54C-A135-5CA399AC8A8D}"/>
              </a:ext>
            </a:extLst>
          </p:cNvPr>
          <p:cNvSpPr/>
          <p:nvPr/>
        </p:nvSpPr>
        <p:spPr>
          <a:xfrm>
            <a:off x="3333403" y="2948391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74D490-7C90-E048-85FB-7024E7DCED83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265844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CCA32-3E67-0A4D-8E65-E955A893779E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7A4C2-9D85-274B-AC33-DA91649325EB}"/>
              </a:ext>
            </a:extLst>
          </p:cNvPr>
          <p:cNvSpPr/>
          <p:nvPr/>
        </p:nvSpPr>
        <p:spPr>
          <a:xfrm>
            <a:off x="66500" y="1196188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91348-6996-4E48-9BAF-C42D396BF84F}"/>
              </a:ext>
            </a:extLst>
          </p:cNvPr>
          <p:cNvGrpSpPr/>
          <p:nvPr/>
        </p:nvGrpSpPr>
        <p:grpSpPr>
          <a:xfrm>
            <a:off x="4228870" y="104735"/>
            <a:ext cx="2947330" cy="1567843"/>
            <a:chOff x="1634042" y="2454642"/>
            <a:chExt cx="5894468" cy="2542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93931-F40F-2B48-ADFB-32C3A839C011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7AF78511-F697-184D-B8B9-9FA04883EE0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F24813-C0FD-1645-9627-BE24E8EE42F3}"/>
                </a:ext>
              </a:extLst>
            </p:cNvPr>
            <p:cNvSpPr/>
            <p:nvPr/>
          </p:nvSpPr>
          <p:spPr>
            <a:xfrm>
              <a:off x="1634042" y="2454642"/>
              <a:ext cx="1510622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BF17520A-B16B-D14C-A739-0750292013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50F6-D939-5F46-BA70-5DFA888542D4}"/>
                </a:ext>
              </a:extLst>
            </p:cNvPr>
            <p:cNvSpPr/>
            <p:nvPr/>
          </p:nvSpPr>
          <p:spPr>
            <a:xfrm>
              <a:off x="5838357" y="3251264"/>
              <a:ext cx="1690153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686E7DA-C115-F94F-A5EC-72E61D1BC504}"/>
              </a:ext>
            </a:extLst>
          </p:cNvPr>
          <p:cNvSpPr/>
          <p:nvPr/>
        </p:nvSpPr>
        <p:spPr>
          <a:xfrm>
            <a:off x="4451390" y="1719408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3A37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66FD84-CCBA-1F4F-ACBF-4696906D82E5}"/>
              </a:ext>
            </a:extLst>
          </p:cNvPr>
          <p:cNvSpPr/>
          <p:nvPr/>
        </p:nvSpPr>
        <p:spPr>
          <a:xfrm>
            <a:off x="3871872" y="2026969"/>
            <a:ext cx="4088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d'accroissement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la population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904F55-0FDA-294F-B352-5CA4FCD8D0EB}"/>
              </a:ext>
            </a:extLst>
          </p:cNvPr>
          <p:cNvSpPr/>
          <p:nvPr/>
        </p:nvSpPr>
        <p:spPr>
          <a:xfrm>
            <a:off x="206285" y="2853739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t+1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F8C54B-1ACA-DD48-AE6A-E5427F6E7DA2}"/>
              </a:ext>
            </a:extLst>
          </p:cNvPr>
          <p:cNvSpPr/>
          <p:nvPr/>
        </p:nvSpPr>
        <p:spPr>
          <a:xfrm>
            <a:off x="2172473" y="2378907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8FAA61-4F84-9B4D-8612-5FA48B7D4AAA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997527" y="1904074"/>
            <a:ext cx="275312" cy="94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680B21-52E8-0745-A149-CBC9AA39D664}"/>
              </a:ext>
            </a:extLst>
          </p:cNvPr>
          <p:cNvCxnSpPr>
            <a:cxnSpLocks/>
          </p:cNvCxnSpPr>
          <p:nvPr/>
        </p:nvCxnSpPr>
        <p:spPr>
          <a:xfrm flipH="1" flipV="1">
            <a:off x="2332718" y="1938952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60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7DA3-8B7A-E04D-9518-F839046F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46AA-4E86-3545-8408-AE9D392C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>
                <a:latin typeface="Helvetica" pitchFamily="2" charset="0"/>
              </a:rPr>
              <a:t>Understand the difference between statistical and mechanistic models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Comprendre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la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différence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entre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statistiques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mécanistes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.</a:t>
            </a:r>
          </a:p>
          <a:p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US" sz="2600" dirty="0">
                <a:latin typeface="Helvetica" pitchFamily="2" charset="0"/>
              </a:rPr>
              <a:t>Understand how to formalize and conceptualize compartmental models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Comprendre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comment on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peut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formuler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conceptualiser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compartimentés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 </a:t>
            </a:r>
          </a:p>
          <a:p>
            <a:r>
              <a:rPr lang="en-US" sz="2600" dirty="0">
                <a:latin typeface="Helvetica" pitchFamily="2" charset="0"/>
              </a:rPr>
              <a:t>Example: population growth, predator prey, SIR models</a:t>
            </a:r>
          </a:p>
          <a:p>
            <a:endParaRPr lang="en-US" sz="26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50BF7-5241-FA48-BD86-78B6CA99FF3E}"/>
              </a:ext>
            </a:extLst>
          </p:cNvPr>
          <p:cNvSpPr/>
          <p:nvPr/>
        </p:nvSpPr>
        <p:spPr>
          <a:xfrm>
            <a:off x="695153" y="3429000"/>
            <a:ext cx="7753694" cy="3063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22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CCA32-3E67-0A4D-8E65-E955A893779E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7A4C2-9D85-274B-AC33-DA91649325EB}"/>
              </a:ext>
            </a:extLst>
          </p:cNvPr>
          <p:cNvSpPr/>
          <p:nvPr/>
        </p:nvSpPr>
        <p:spPr>
          <a:xfrm>
            <a:off x="1456689" y="3075057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91348-6996-4E48-9BAF-C42D396BF84F}"/>
              </a:ext>
            </a:extLst>
          </p:cNvPr>
          <p:cNvGrpSpPr/>
          <p:nvPr/>
        </p:nvGrpSpPr>
        <p:grpSpPr>
          <a:xfrm>
            <a:off x="4228869" y="104735"/>
            <a:ext cx="2986577" cy="1200329"/>
            <a:chOff x="1634042" y="2454642"/>
            <a:chExt cx="5894468" cy="2542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93931-F40F-2B48-ADFB-32C3A839C011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7AF78511-F697-184D-B8B9-9FA04883EE0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F24813-C0FD-1645-9627-BE24E8EE42F3}"/>
                </a:ext>
              </a:extLst>
            </p:cNvPr>
            <p:cNvSpPr/>
            <p:nvPr/>
          </p:nvSpPr>
          <p:spPr>
            <a:xfrm>
              <a:off x="1634042" y="2454642"/>
              <a:ext cx="1510622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BF17520A-B16B-D14C-A739-0750292013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50F6-D939-5F46-BA70-5DFA888542D4}"/>
                </a:ext>
              </a:extLst>
            </p:cNvPr>
            <p:cNvSpPr/>
            <p:nvPr/>
          </p:nvSpPr>
          <p:spPr>
            <a:xfrm>
              <a:off x="5838357" y="3251264"/>
              <a:ext cx="1690153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C047EFD-ADD9-8041-807B-FF676843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5" y="1786867"/>
            <a:ext cx="2049911" cy="3284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B8847-57C2-0241-A5A4-D2DCA6CD9FD6}"/>
              </a:ext>
            </a:extLst>
          </p:cNvPr>
          <p:cNvSpPr/>
          <p:nvPr/>
        </p:nvSpPr>
        <p:spPr>
          <a:xfrm>
            <a:off x="292577" y="53436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]=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FF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0D130B-8AA2-3F4F-9EE4-A9AFF18E1709}"/>
              </a:ext>
            </a:extLst>
          </p:cNvPr>
          <p:cNvSpPr/>
          <p:nvPr/>
        </p:nvSpPr>
        <p:spPr>
          <a:xfrm>
            <a:off x="401336" y="1393476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</p:spTree>
    <p:extLst>
      <p:ext uri="{BB962C8B-B14F-4D97-AF65-F5344CB8AC3E}">
        <p14:creationId xmlns:p14="http://schemas.microsoft.com/office/powerpoint/2010/main" val="1768717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CCA32-3E67-0A4D-8E65-E955A893779E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7A4C2-9D85-274B-AC33-DA91649325EB}"/>
              </a:ext>
            </a:extLst>
          </p:cNvPr>
          <p:cNvSpPr/>
          <p:nvPr/>
        </p:nvSpPr>
        <p:spPr>
          <a:xfrm>
            <a:off x="1456689" y="3200060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91348-6996-4E48-9BAF-C42D396BF84F}"/>
              </a:ext>
            </a:extLst>
          </p:cNvPr>
          <p:cNvGrpSpPr/>
          <p:nvPr/>
        </p:nvGrpSpPr>
        <p:grpSpPr>
          <a:xfrm>
            <a:off x="4228869" y="104735"/>
            <a:ext cx="2986577" cy="1200329"/>
            <a:chOff x="1634042" y="2454642"/>
            <a:chExt cx="5894468" cy="2542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93931-F40F-2B48-ADFB-32C3A839C011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7AF78511-F697-184D-B8B9-9FA04883EE0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F24813-C0FD-1645-9627-BE24E8EE42F3}"/>
                </a:ext>
              </a:extLst>
            </p:cNvPr>
            <p:cNvSpPr/>
            <p:nvPr/>
          </p:nvSpPr>
          <p:spPr>
            <a:xfrm>
              <a:off x="1634042" y="2454642"/>
              <a:ext cx="1510622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BF17520A-B16B-D14C-A739-0750292013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50F6-D939-5F46-BA70-5DFA888542D4}"/>
                </a:ext>
              </a:extLst>
            </p:cNvPr>
            <p:cNvSpPr/>
            <p:nvPr/>
          </p:nvSpPr>
          <p:spPr>
            <a:xfrm>
              <a:off x="5838357" y="3251264"/>
              <a:ext cx="1690153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C047EFD-ADD9-8041-807B-FF676843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7" y="1800799"/>
            <a:ext cx="2049911" cy="3284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B8847-57C2-0241-A5A4-D2DCA6CD9FD6}"/>
              </a:ext>
            </a:extLst>
          </p:cNvPr>
          <p:cNvSpPr/>
          <p:nvPr/>
        </p:nvSpPr>
        <p:spPr>
          <a:xfrm>
            <a:off x="292577" y="53436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]=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FF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0D130B-8AA2-3F4F-9EE4-A9AFF18E1709}"/>
              </a:ext>
            </a:extLst>
          </p:cNvPr>
          <p:cNvSpPr/>
          <p:nvPr/>
        </p:nvSpPr>
        <p:spPr>
          <a:xfrm>
            <a:off x="708707" y="145464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E5029-BB29-C247-B1CA-9F234DB1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98" y="1915647"/>
            <a:ext cx="2049911" cy="316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2DF4F5-B8C2-B74E-9B45-B917BCE94ABE}"/>
              </a:ext>
            </a:extLst>
          </p:cNvPr>
          <p:cNvSpPr/>
          <p:nvPr/>
        </p:nvSpPr>
        <p:spPr>
          <a:xfrm rot="16200000">
            <a:off x="-772872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1CF3A-7BA4-D945-8DE2-D4577F76382A}"/>
              </a:ext>
            </a:extLst>
          </p:cNvPr>
          <p:cNvSpPr/>
          <p:nvPr/>
        </p:nvSpPr>
        <p:spPr>
          <a:xfrm>
            <a:off x="4336598" y="1461390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D28CC-DEEC-6644-A3CB-07EDD0B4C7A9}"/>
              </a:ext>
            </a:extLst>
          </p:cNvPr>
          <p:cNvSpPr/>
          <p:nvPr/>
        </p:nvSpPr>
        <p:spPr>
          <a:xfrm>
            <a:off x="964939" y="497436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2A090-B13B-2142-B015-2C7BF26D4C71}"/>
              </a:ext>
            </a:extLst>
          </p:cNvPr>
          <p:cNvSpPr/>
          <p:nvPr/>
        </p:nvSpPr>
        <p:spPr>
          <a:xfrm>
            <a:off x="5116010" y="4972040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8CE729-4781-2D4D-B057-936024060BF8}"/>
              </a:ext>
            </a:extLst>
          </p:cNvPr>
          <p:cNvSpPr/>
          <p:nvPr/>
        </p:nvSpPr>
        <p:spPr>
          <a:xfrm rot="16200000">
            <a:off x="3271331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A2DE13-3B6B-7544-81A7-FD829CB66593}"/>
              </a:ext>
            </a:extLst>
          </p:cNvPr>
          <p:cNvSpPr/>
          <p:nvPr/>
        </p:nvSpPr>
        <p:spPr>
          <a:xfrm>
            <a:off x="6359342" y="4723616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82506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!as t</a:t>
            </a:r>
            <a:r>
              <a:rPr lang="en-US" dirty="0">
                <a:solidFill>
                  <a:srgbClr val="C82506"/>
                </a:solidFill>
                <a:effectLst/>
                <a:latin typeface="Lucida Grande" panose="020B0600040502020204" pitchFamily="34" charset="0"/>
                <a:cs typeface="Gill Sans" panose="020B0502020104020203" pitchFamily="34" charset="-79"/>
              </a:rPr>
              <a:t>→</a:t>
            </a:r>
            <a:r>
              <a:rPr lang="en-US" dirty="0">
                <a:solidFill>
                  <a:srgbClr val="C82506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A14FC7-378F-0D43-87C9-C2C9C8EE6882}"/>
              </a:ext>
            </a:extLst>
          </p:cNvPr>
          <p:cNvSpPr/>
          <p:nvPr/>
        </p:nvSpPr>
        <p:spPr>
          <a:xfrm>
            <a:off x="4796376" y="55529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/dt= </a:t>
            </a:r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rN</a:t>
            </a:r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  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69EFE-DC02-8F41-9242-EF9DB674DDAF}"/>
              </a:ext>
            </a:extLst>
          </p:cNvPr>
          <p:cNvSpPr/>
          <p:nvPr/>
        </p:nvSpPr>
        <p:spPr>
          <a:xfrm>
            <a:off x="5606674" y="3159742"/>
            <a:ext cx="35557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      </a:t>
            </a:r>
            <a:r>
              <a:rPr lang="en-US" sz="3200" dirty="0">
                <a:solidFill>
                  <a:srgbClr val="FF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</a:t>
            </a:r>
            <a:r>
              <a:rPr lang="en-US" sz="32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[N(t)-N(0)]/t</a:t>
            </a:r>
          </a:p>
        </p:txBody>
      </p:sp>
    </p:spTree>
    <p:extLst>
      <p:ext uri="{BB962C8B-B14F-4D97-AF65-F5344CB8AC3E}">
        <p14:creationId xmlns:p14="http://schemas.microsoft.com/office/powerpoint/2010/main" val="3238305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CCA32-3E67-0A4D-8E65-E955A893779E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7A4C2-9D85-274B-AC33-DA91649325EB}"/>
              </a:ext>
            </a:extLst>
          </p:cNvPr>
          <p:cNvSpPr/>
          <p:nvPr/>
        </p:nvSpPr>
        <p:spPr>
          <a:xfrm>
            <a:off x="1456689" y="3200060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91348-6996-4E48-9BAF-C42D396BF84F}"/>
              </a:ext>
            </a:extLst>
          </p:cNvPr>
          <p:cNvGrpSpPr/>
          <p:nvPr/>
        </p:nvGrpSpPr>
        <p:grpSpPr>
          <a:xfrm>
            <a:off x="4228869" y="104735"/>
            <a:ext cx="2986577" cy="1200329"/>
            <a:chOff x="1634042" y="2454642"/>
            <a:chExt cx="5894468" cy="2542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93931-F40F-2B48-ADFB-32C3A839C011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7AF78511-F697-184D-B8B9-9FA04883EE0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F24813-C0FD-1645-9627-BE24E8EE42F3}"/>
                </a:ext>
              </a:extLst>
            </p:cNvPr>
            <p:cNvSpPr/>
            <p:nvPr/>
          </p:nvSpPr>
          <p:spPr>
            <a:xfrm>
              <a:off x="1634042" y="2454642"/>
              <a:ext cx="1510622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BF17520A-B16B-D14C-A739-0750292013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50F6-D939-5F46-BA70-5DFA888542D4}"/>
                </a:ext>
              </a:extLst>
            </p:cNvPr>
            <p:cNvSpPr/>
            <p:nvPr/>
          </p:nvSpPr>
          <p:spPr>
            <a:xfrm>
              <a:off x="5838357" y="3251264"/>
              <a:ext cx="1690153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C047EFD-ADD9-8041-807B-FF676843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7" y="1800799"/>
            <a:ext cx="2049911" cy="3284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B8847-57C2-0241-A5A4-D2DCA6CD9FD6}"/>
              </a:ext>
            </a:extLst>
          </p:cNvPr>
          <p:cNvSpPr/>
          <p:nvPr/>
        </p:nvSpPr>
        <p:spPr>
          <a:xfrm>
            <a:off x="292577" y="53436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]=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FF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0D130B-8AA2-3F4F-9EE4-A9AFF18E1709}"/>
              </a:ext>
            </a:extLst>
          </p:cNvPr>
          <p:cNvSpPr/>
          <p:nvPr/>
        </p:nvSpPr>
        <p:spPr>
          <a:xfrm>
            <a:off x="708707" y="145464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2DF4F5-B8C2-B74E-9B45-B917BCE94ABE}"/>
              </a:ext>
            </a:extLst>
          </p:cNvPr>
          <p:cNvSpPr/>
          <p:nvPr/>
        </p:nvSpPr>
        <p:spPr>
          <a:xfrm rot="16200000">
            <a:off x="-772872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1CF3A-7BA4-D945-8DE2-D4577F76382A}"/>
              </a:ext>
            </a:extLst>
          </p:cNvPr>
          <p:cNvSpPr/>
          <p:nvPr/>
        </p:nvSpPr>
        <p:spPr>
          <a:xfrm>
            <a:off x="4336598" y="1461390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D28CC-DEEC-6644-A3CB-07EDD0B4C7A9}"/>
              </a:ext>
            </a:extLst>
          </p:cNvPr>
          <p:cNvSpPr/>
          <p:nvPr/>
        </p:nvSpPr>
        <p:spPr>
          <a:xfrm>
            <a:off x="964939" y="497436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4DAB0-4E3F-3749-9DD6-6B3BDAE9D154}"/>
              </a:ext>
            </a:extLst>
          </p:cNvPr>
          <p:cNvSpPr/>
          <p:nvPr/>
        </p:nvSpPr>
        <p:spPr>
          <a:xfrm>
            <a:off x="4336598" y="1820434"/>
            <a:ext cx="26517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(t)/dt =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Separation of variables: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(t)/N(t) = r dt 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Integrate both sides: 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∫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(t)/N(t) = ∫ r dt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By definition: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log(N(t)) = rt + c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Take exponentials: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N(t) =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e</a:t>
            </a:r>
            <a:r>
              <a:rPr lang="en-US" baseline="30000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 + c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Ce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N(t)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 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N(0)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e</a:t>
            </a:r>
            <a:r>
              <a:rPr lang="en-US" baseline="30000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110C9-7112-494C-B202-038CAAC0F9B7}"/>
              </a:ext>
            </a:extLst>
          </p:cNvPr>
          <p:cNvSpPr/>
          <p:nvPr/>
        </p:nvSpPr>
        <p:spPr>
          <a:xfrm>
            <a:off x="4336598" y="2494592"/>
            <a:ext cx="2651760" cy="3727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42092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CCA32-3E67-0A4D-8E65-E955A893779E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7A4C2-9D85-274B-AC33-DA91649325EB}"/>
              </a:ext>
            </a:extLst>
          </p:cNvPr>
          <p:cNvSpPr/>
          <p:nvPr/>
        </p:nvSpPr>
        <p:spPr>
          <a:xfrm>
            <a:off x="1456689" y="3200060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91348-6996-4E48-9BAF-C42D396BF84F}"/>
              </a:ext>
            </a:extLst>
          </p:cNvPr>
          <p:cNvGrpSpPr/>
          <p:nvPr/>
        </p:nvGrpSpPr>
        <p:grpSpPr>
          <a:xfrm>
            <a:off x="4228869" y="104735"/>
            <a:ext cx="2986577" cy="1200329"/>
            <a:chOff x="1634042" y="2454642"/>
            <a:chExt cx="5894468" cy="2542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93931-F40F-2B48-ADFB-32C3A839C011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7AF78511-F697-184D-B8B9-9FA04883EE0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F24813-C0FD-1645-9627-BE24E8EE42F3}"/>
                </a:ext>
              </a:extLst>
            </p:cNvPr>
            <p:cNvSpPr/>
            <p:nvPr/>
          </p:nvSpPr>
          <p:spPr>
            <a:xfrm>
              <a:off x="1634042" y="2454642"/>
              <a:ext cx="1510622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BF17520A-B16B-D14C-A739-0750292013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50F6-D939-5F46-BA70-5DFA888542D4}"/>
                </a:ext>
              </a:extLst>
            </p:cNvPr>
            <p:cNvSpPr/>
            <p:nvPr/>
          </p:nvSpPr>
          <p:spPr>
            <a:xfrm>
              <a:off x="5838357" y="3251264"/>
              <a:ext cx="1690153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C047EFD-ADD9-8041-807B-FF676843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7" y="1800799"/>
            <a:ext cx="2049911" cy="3284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B8847-57C2-0241-A5A4-D2DCA6CD9FD6}"/>
              </a:ext>
            </a:extLst>
          </p:cNvPr>
          <p:cNvSpPr/>
          <p:nvPr/>
        </p:nvSpPr>
        <p:spPr>
          <a:xfrm>
            <a:off x="292577" y="53436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]=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FF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0D130B-8AA2-3F4F-9EE4-A9AFF18E1709}"/>
              </a:ext>
            </a:extLst>
          </p:cNvPr>
          <p:cNvSpPr/>
          <p:nvPr/>
        </p:nvSpPr>
        <p:spPr>
          <a:xfrm>
            <a:off x="708707" y="145464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2DF4F5-B8C2-B74E-9B45-B917BCE94ABE}"/>
              </a:ext>
            </a:extLst>
          </p:cNvPr>
          <p:cNvSpPr/>
          <p:nvPr/>
        </p:nvSpPr>
        <p:spPr>
          <a:xfrm rot="16200000">
            <a:off x="-772872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1CF3A-7BA4-D945-8DE2-D4577F76382A}"/>
              </a:ext>
            </a:extLst>
          </p:cNvPr>
          <p:cNvSpPr/>
          <p:nvPr/>
        </p:nvSpPr>
        <p:spPr>
          <a:xfrm>
            <a:off x="4336598" y="1461390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D28CC-DEEC-6644-A3CB-07EDD0B4C7A9}"/>
              </a:ext>
            </a:extLst>
          </p:cNvPr>
          <p:cNvSpPr/>
          <p:nvPr/>
        </p:nvSpPr>
        <p:spPr>
          <a:xfrm>
            <a:off x="964939" y="497436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4DAB0-4E3F-3749-9DD6-6B3BDAE9D154}"/>
              </a:ext>
            </a:extLst>
          </p:cNvPr>
          <p:cNvSpPr/>
          <p:nvPr/>
        </p:nvSpPr>
        <p:spPr>
          <a:xfrm>
            <a:off x="4336598" y="1820434"/>
            <a:ext cx="26517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(t)/dt =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Separation of variables: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(t)/N(t) = r dt 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Integrate both sides: 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∫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(t)/N(t) = ∫ r dt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By definition: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log(N(t)) = rt + c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Take exponentials: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N(t) =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e</a:t>
            </a:r>
            <a:r>
              <a:rPr lang="en-US" baseline="30000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 + c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Ce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N(t)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 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N(0)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e</a:t>
            </a:r>
            <a:r>
              <a:rPr lang="en-US" baseline="30000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110C9-7112-494C-B202-038CAAC0F9B7}"/>
              </a:ext>
            </a:extLst>
          </p:cNvPr>
          <p:cNvSpPr/>
          <p:nvPr/>
        </p:nvSpPr>
        <p:spPr>
          <a:xfrm>
            <a:off x="4336598" y="3429000"/>
            <a:ext cx="2651760" cy="279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30788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CCA32-3E67-0A4D-8E65-E955A893779E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7A4C2-9D85-274B-AC33-DA91649325EB}"/>
              </a:ext>
            </a:extLst>
          </p:cNvPr>
          <p:cNvSpPr/>
          <p:nvPr/>
        </p:nvSpPr>
        <p:spPr>
          <a:xfrm>
            <a:off x="1456689" y="3200060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91348-6996-4E48-9BAF-C42D396BF84F}"/>
              </a:ext>
            </a:extLst>
          </p:cNvPr>
          <p:cNvGrpSpPr/>
          <p:nvPr/>
        </p:nvGrpSpPr>
        <p:grpSpPr>
          <a:xfrm>
            <a:off x="4228869" y="104735"/>
            <a:ext cx="2986577" cy="1200329"/>
            <a:chOff x="1634042" y="2454642"/>
            <a:chExt cx="5894468" cy="2542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93931-F40F-2B48-ADFB-32C3A839C011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7AF78511-F697-184D-B8B9-9FA04883EE0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F24813-C0FD-1645-9627-BE24E8EE42F3}"/>
                </a:ext>
              </a:extLst>
            </p:cNvPr>
            <p:cNvSpPr/>
            <p:nvPr/>
          </p:nvSpPr>
          <p:spPr>
            <a:xfrm>
              <a:off x="1634042" y="2454642"/>
              <a:ext cx="1510622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BF17520A-B16B-D14C-A739-0750292013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50F6-D939-5F46-BA70-5DFA888542D4}"/>
                </a:ext>
              </a:extLst>
            </p:cNvPr>
            <p:cNvSpPr/>
            <p:nvPr/>
          </p:nvSpPr>
          <p:spPr>
            <a:xfrm>
              <a:off x="5838357" y="3251264"/>
              <a:ext cx="1690153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C047EFD-ADD9-8041-807B-FF676843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7" y="1800799"/>
            <a:ext cx="2049911" cy="3284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B8847-57C2-0241-A5A4-D2DCA6CD9FD6}"/>
              </a:ext>
            </a:extLst>
          </p:cNvPr>
          <p:cNvSpPr/>
          <p:nvPr/>
        </p:nvSpPr>
        <p:spPr>
          <a:xfrm>
            <a:off x="292577" y="53436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]=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FF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0D130B-8AA2-3F4F-9EE4-A9AFF18E1709}"/>
              </a:ext>
            </a:extLst>
          </p:cNvPr>
          <p:cNvSpPr/>
          <p:nvPr/>
        </p:nvSpPr>
        <p:spPr>
          <a:xfrm>
            <a:off x="708707" y="145464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2DF4F5-B8C2-B74E-9B45-B917BCE94ABE}"/>
              </a:ext>
            </a:extLst>
          </p:cNvPr>
          <p:cNvSpPr/>
          <p:nvPr/>
        </p:nvSpPr>
        <p:spPr>
          <a:xfrm rot="16200000">
            <a:off x="-772872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1CF3A-7BA4-D945-8DE2-D4577F76382A}"/>
              </a:ext>
            </a:extLst>
          </p:cNvPr>
          <p:cNvSpPr/>
          <p:nvPr/>
        </p:nvSpPr>
        <p:spPr>
          <a:xfrm>
            <a:off x="4336598" y="1461390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D28CC-DEEC-6644-A3CB-07EDD0B4C7A9}"/>
              </a:ext>
            </a:extLst>
          </p:cNvPr>
          <p:cNvSpPr/>
          <p:nvPr/>
        </p:nvSpPr>
        <p:spPr>
          <a:xfrm>
            <a:off x="964939" y="497436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4DAB0-4E3F-3749-9DD6-6B3BDAE9D154}"/>
              </a:ext>
            </a:extLst>
          </p:cNvPr>
          <p:cNvSpPr/>
          <p:nvPr/>
        </p:nvSpPr>
        <p:spPr>
          <a:xfrm>
            <a:off x="4336598" y="1820434"/>
            <a:ext cx="26517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(t)/dt =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Separation of variables: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(t)/N(t) = r dt 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Integrate both sides: 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∫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(t)/N(t) = ∫ r dt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By definition: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log(N(t)) = rt + c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Take exponentials: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N(t) =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e</a:t>
            </a:r>
            <a:r>
              <a:rPr lang="en-US" baseline="30000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 + c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Ce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N(t)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 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N(0)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e</a:t>
            </a:r>
            <a:r>
              <a:rPr lang="en-US" baseline="30000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110C9-7112-494C-B202-038CAAC0F9B7}"/>
              </a:ext>
            </a:extLst>
          </p:cNvPr>
          <p:cNvSpPr/>
          <p:nvPr/>
        </p:nvSpPr>
        <p:spPr>
          <a:xfrm>
            <a:off x="4336598" y="4263325"/>
            <a:ext cx="2651760" cy="1958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35872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CCA32-3E67-0A4D-8E65-E955A893779E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7A4C2-9D85-274B-AC33-DA91649325EB}"/>
              </a:ext>
            </a:extLst>
          </p:cNvPr>
          <p:cNvSpPr/>
          <p:nvPr/>
        </p:nvSpPr>
        <p:spPr>
          <a:xfrm>
            <a:off x="1456689" y="3200060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91348-6996-4E48-9BAF-C42D396BF84F}"/>
              </a:ext>
            </a:extLst>
          </p:cNvPr>
          <p:cNvGrpSpPr/>
          <p:nvPr/>
        </p:nvGrpSpPr>
        <p:grpSpPr>
          <a:xfrm>
            <a:off x="4228869" y="104735"/>
            <a:ext cx="2986577" cy="1200329"/>
            <a:chOff x="1634042" y="2454642"/>
            <a:chExt cx="5894468" cy="2542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93931-F40F-2B48-ADFB-32C3A839C011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7AF78511-F697-184D-B8B9-9FA04883EE0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F24813-C0FD-1645-9627-BE24E8EE42F3}"/>
                </a:ext>
              </a:extLst>
            </p:cNvPr>
            <p:cNvSpPr/>
            <p:nvPr/>
          </p:nvSpPr>
          <p:spPr>
            <a:xfrm>
              <a:off x="1634042" y="2454642"/>
              <a:ext cx="1510622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BF17520A-B16B-D14C-A739-0750292013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50F6-D939-5F46-BA70-5DFA888542D4}"/>
                </a:ext>
              </a:extLst>
            </p:cNvPr>
            <p:cNvSpPr/>
            <p:nvPr/>
          </p:nvSpPr>
          <p:spPr>
            <a:xfrm>
              <a:off x="5838357" y="3251264"/>
              <a:ext cx="1690153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C047EFD-ADD9-8041-807B-FF676843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7" y="1800799"/>
            <a:ext cx="2049911" cy="3284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B8847-57C2-0241-A5A4-D2DCA6CD9FD6}"/>
              </a:ext>
            </a:extLst>
          </p:cNvPr>
          <p:cNvSpPr/>
          <p:nvPr/>
        </p:nvSpPr>
        <p:spPr>
          <a:xfrm>
            <a:off x="292577" y="53436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]=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FF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0D130B-8AA2-3F4F-9EE4-A9AFF18E1709}"/>
              </a:ext>
            </a:extLst>
          </p:cNvPr>
          <p:cNvSpPr/>
          <p:nvPr/>
        </p:nvSpPr>
        <p:spPr>
          <a:xfrm>
            <a:off x="708707" y="145464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2DF4F5-B8C2-B74E-9B45-B917BCE94ABE}"/>
              </a:ext>
            </a:extLst>
          </p:cNvPr>
          <p:cNvSpPr/>
          <p:nvPr/>
        </p:nvSpPr>
        <p:spPr>
          <a:xfrm rot="16200000">
            <a:off x="-772872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1CF3A-7BA4-D945-8DE2-D4577F76382A}"/>
              </a:ext>
            </a:extLst>
          </p:cNvPr>
          <p:cNvSpPr/>
          <p:nvPr/>
        </p:nvSpPr>
        <p:spPr>
          <a:xfrm>
            <a:off x="4336598" y="1461390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D28CC-DEEC-6644-A3CB-07EDD0B4C7A9}"/>
              </a:ext>
            </a:extLst>
          </p:cNvPr>
          <p:cNvSpPr/>
          <p:nvPr/>
        </p:nvSpPr>
        <p:spPr>
          <a:xfrm>
            <a:off x="964939" y="497436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14DAB0-4E3F-3749-9DD6-6B3BDAE9D154}"/>
              </a:ext>
            </a:extLst>
          </p:cNvPr>
          <p:cNvSpPr/>
          <p:nvPr/>
        </p:nvSpPr>
        <p:spPr>
          <a:xfrm>
            <a:off x="4336598" y="1820434"/>
            <a:ext cx="26517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(t)/dt =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Separation of variables: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(t)/N(t) = r dt 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Integrate both sides: 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∫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(t)/N(t) = ∫ r dt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By definition: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log(N(t)) = rt + c</a:t>
            </a:r>
          </a:p>
          <a:p>
            <a:endParaRPr lang="en-US" sz="25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i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Take exponentials: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N(t) =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e</a:t>
            </a:r>
            <a:r>
              <a:rPr lang="en-US" baseline="30000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 + c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Ce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 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N(t)</a:t>
            </a:r>
            <a:r>
              <a:rPr lang="en-US" baseline="30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 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N(0)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e</a:t>
            </a:r>
            <a:r>
              <a:rPr lang="en-US" baseline="30000" dirty="0" err="1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rt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9629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CCA32-3E67-0A4D-8E65-E955A893779E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7A4C2-9D85-274B-AC33-DA91649325EB}"/>
              </a:ext>
            </a:extLst>
          </p:cNvPr>
          <p:cNvSpPr/>
          <p:nvPr/>
        </p:nvSpPr>
        <p:spPr>
          <a:xfrm>
            <a:off x="1456689" y="3200060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91348-6996-4E48-9BAF-C42D396BF84F}"/>
              </a:ext>
            </a:extLst>
          </p:cNvPr>
          <p:cNvGrpSpPr/>
          <p:nvPr/>
        </p:nvGrpSpPr>
        <p:grpSpPr>
          <a:xfrm>
            <a:off x="4228869" y="104735"/>
            <a:ext cx="2986577" cy="1200329"/>
            <a:chOff x="1634042" y="2454642"/>
            <a:chExt cx="5894468" cy="2542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93931-F40F-2B48-ADFB-32C3A839C011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7AF78511-F697-184D-B8B9-9FA04883EE0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F24813-C0FD-1645-9627-BE24E8EE42F3}"/>
                </a:ext>
              </a:extLst>
            </p:cNvPr>
            <p:cNvSpPr/>
            <p:nvPr/>
          </p:nvSpPr>
          <p:spPr>
            <a:xfrm>
              <a:off x="1634042" y="2454642"/>
              <a:ext cx="1510622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BF17520A-B16B-D14C-A739-0750292013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50F6-D939-5F46-BA70-5DFA888542D4}"/>
                </a:ext>
              </a:extLst>
            </p:cNvPr>
            <p:cNvSpPr/>
            <p:nvPr/>
          </p:nvSpPr>
          <p:spPr>
            <a:xfrm>
              <a:off x="5838357" y="3251264"/>
              <a:ext cx="1690153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C047EFD-ADD9-8041-807B-FF676843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7" y="1800799"/>
            <a:ext cx="2049911" cy="32842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6B8847-57C2-0241-A5A4-D2DCA6CD9FD6}"/>
              </a:ext>
            </a:extLst>
          </p:cNvPr>
          <p:cNvSpPr/>
          <p:nvPr/>
        </p:nvSpPr>
        <p:spPr>
          <a:xfrm>
            <a:off x="292577" y="534369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]=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00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</a:t>
            </a:r>
            <a:r>
              <a:rPr lang="en-US" dirty="0">
                <a:solidFill>
                  <a:srgbClr val="FF0000"/>
                </a:solidFill>
                <a:effectLst/>
                <a:latin typeface="STIXGeneral" pitchFamily="2" charset="2"/>
                <a:cs typeface="Gill Sans" panose="020B0502020104020203" pitchFamily="34" charset="-79"/>
              </a:rPr>
              <a:t>𝜆</a:t>
            </a:r>
            <a:r>
              <a:rPr lang="en-US" baseline="30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0D130B-8AA2-3F4F-9EE4-A9AFF18E1709}"/>
              </a:ext>
            </a:extLst>
          </p:cNvPr>
          <p:cNvSpPr/>
          <p:nvPr/>
        </p:nvSpPr>
        <p:spPr>
          <a:xfrm>
            <a:off x="708707" y="145464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E5029-BB29-C247-B1CA-9F234DB1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98" y="1915647"/>
            <a:ext cx="2049911" cy="316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2DF4F5-B8C2-B74E-9B45-B917BCE94ABE}"/>
              </a:ext>
            </a:extLst>
          </p:cNvPr>
          <p:cNvSpPr/>
          <p:nvPr/>
        </p:nvSpPr>
        <p:spPr>
          <a:xfrm rot="16200000">
            <a:off x="-772872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1CF3A-7BA4-D945-8DE2-D4577F76382A}"/>
              </a:ext>
            </a:extLst>
          </p:cNvPr>
          <p:cNvSpPr/>
          <p:nvPr/>
        </p:nvSpPr>
        <p:spPr>
          <a:xfrm>
            <a:off x="4336598" y="1461390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D28CC-DEEC-6644-A3CB-07EDD0B4C7A9}"/>
              </a:ext>
            </a:extLst>
          </p:cNvPr>
          <p:cNvSpPr/>
          <p:nvPr/>
        </p:nvSpPr>
        <p:spPr>
          <a:xfrm>
            <a:off x="964939" y="497436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2A090-B13B-2142-B015-2C7BF26D4C71}"/>
              </a:ext>
            </a:extLst>
          </p:cNvPr>
          <p:cNvSpPr/>
          <p:nvPr/>
        </p:nvSpPr>
        <p:spPr>
          <a:xfrm>
            <a:off x="5116010" y="4972040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8CE729-4781-2D4D-B057-936024060BF8}"/>
              </a:ext>
            </a:extLst>
          </p:cNvPr>
          <p:cNvSpPr/>
          <p:nvPr/>
        </p:nvSpPr>
        <p:spPr>
          <a:xfrm rot="16200000">
            <a:off x="3271331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A2DE13-3B6B-7544-81A7-FD829CB66593}"/>
              </a:ext>
            </a:extLst>
          </p:cNvPr>
          <p:cNvSpPr/>
          <p:nvPr/>
        </p:nvSpPr>
        <p:spPr>
          <a:xfrm>
            <a:off x="6359342" y="4723616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82506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!as t</a:t>
            </a:r>
            <a:r>
              <a:rPr lang="en-US" dirty="0">
                <a:solidFill>
                  <a:srgbClr val="C82506"/>
                </a:solidFill>
                <a:effectLst/>
                <a:latin typeface="Lucida Grande" panose="020B0600040502020204" pitchFamily="34" charset="0"/>
                <a:cs typeface="Gill Sans" panose="020B0502020104020203" pitchFamily="34" charset="-79"/>
              </a:rPr>
              <a:t>→</a:t>
            </a:r>
            <a:r>
              <a:rPr lang="en-US" dirty="0">
                <a:solidFill>
                  <a:srgbClr val="C82506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F32BC8-2483-6D4F-A309-59CFC78E5068}"/>
              </a:ext>
            </a:extLst>
          </p:cNvPr>
          <p:cNvSpPr/>
          <p:nvPr/>
        </p:nvSpPr>
        <p:spPr>
          <a:xfrm>
            <a:off x="4611566" y="544850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dN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(t)/dt =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rN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(t)</a:t>
            </a:r>
          </a:p>
          <a:p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n-US" dirty="0">
              <a:solidFill>
                <a:srgbClr val="FF0000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N(t)</a:t>
            </a:r>
            <a:r>
              <a:rPr lang="en-US" baseline="30000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  </a:t>
            </a:r>
            <a:r>
              <a:rPr lang="en-US" dirty="0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= N(0)</a:t>
            </a:r>
            <a:r>
              <a:rPr lang="en-US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</a:t>
            </a:r>
            <a:r>
              <a:rPr lang="en-US" baseline="30000" dirty="0" err="1">
                <a:solidFill>
                  <a:srgbClr val="FF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rt</a:t>
            </a:r>
            <a:endParaRPr lang="en-US" dirty="0">
              <a:solidFill>
                <a:srgbClr val="FF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8BD8CD-C796-0B41-BAA0-D43A9E876125}"/>
              </a:ext>
            </a:extLst>
          </p:cNvPr>
          <p:cNvSpPr/>
          <p:nvPr/>
        </p:nvSpPr>
        <p:spPr>
          <a:xfrm>
            <a:off x="336082" y="6201296"/>
            <a:ext cx="1087357" cy="369332"/>
          </a:xfrm>
          <a:prstGeom prst="rect">
            <a:avLst/>
          </a:prstGeom>
          <a:solidFill>
            <a:srgbClr val="FFFFA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7771B4-60AE-7142-AD2D-4ACCDC945716}"/>
              </a:ext>
            </a:extLst>
          </p:cNvPr>
          <p:cNvSpPr/>
          <p:nvPr/>
        </p:nvSpPr>
        <p:spPr>
          <a:xfrm>
            <a:off x="4646336" y="6208009"/>
            <a:ext cx="1430434" cy="477865"/>
          </a:xfrm>
          <a:prstGeom prst="rect">
            <a:avLst/>
          </a:prstGeom>
          <a:solidFill>
            <a:srgbClr val="FFFFA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5F9A1F-5AC7-FD4E-8B1D-91B4F83CF18A}"/>
              </a:ext>
            </a:extLst>
          </p:cNvPr>
          <p:cNvSpPr/>
          <p:nvPr/>
        </p:nvSpPr>
        <p:spPr>
          <a:xfrm>
            <a:off x="5642085" y="3181386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solidFill>
                  <a:srgbClr val="FF0000"/>
                </a:solidFill>
                <a:effectLst/>
                <a:latin typeface="Helvetica" pitchFamily="2" charset="0"/>
                <a:sym typeface="Symbol" pitchFamily="2" charset="2"/>
              </a:rPr>
              <a:t>r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=N(t)-N(0)/t</a:t>
            </a:r>
          </a:p>
        </p:txBody>
      </p:sp>
    </p:spTree>
    <p:extLst>
      <p:ext uri="{BB962C8B-B14F-4D97-AF65-F5344CB8AC3E}">
        <p14:creationId xmlns:p14="http://schemas.microsoft.com/office/powerpoint/2010/main" val="3728198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CCA32-3E67-0A4D-8E65-E955A893779E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7A4C2-9D85-274B-AC33-DA91649325EB}"/>
              </a:ext>
            </a:extLst>
          </p:cNvPr>
          <p:cNvSpPr/>
          <p:nvPr/>
        </p:nvSpPr>
        <p:spPr>
          <a:xfrm>
            <a:off x="1456689" y="3200060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E91348-6996-4E48-9BAF-C42D396BF84F}"/>
              </a:ext>
            </a:extLst>
          </p:cNvPr>
          <p:cNvGrpSpPr/>
          <p:nvPr/>
        </p:nvGrpSpPr>
        <p:grpSpPr>
          <a:xfrm>
            <a:off x="4228869" y="104735"/>
            <a:ext cx="2986577" cy="1200329"/>
            <a:chOff x="1634042" y="2454642"/>
            <a:chExt cx="5894468" cy="25422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293931-F40F-2B48-ADFB-32C3A839C011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7AF78511-F697-184D-B8B9-9FA04883EE0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F24813-C0FD-1645-9627-BE24E8EE42F3}"/>
                </a:ext>
              </a:extLst>
            </p:cNvPr>
            <p:cNvSpPr/>
            <p:nvPr/>
          </p:nvSpPr>
          <p:spPr>
            <a:xfrm>
              <a:off x="1634042" y="2454642"/>
              <a:ext cx="1510622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BF17520A-B16B-D14C-A739-07502920130E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0950F6-D939-5F46-BA70-5DFA888542D4}"/>
                </a:ext>
              </a:extLst>
            </p:cNvPr>
            <p:cNvSpPr/>
            <p:nvPr/>
          </p:nvSpPr>
          <p:spPr>
            <a:xfrm>
              <a:off x="5838357" y="3251264"/>
              <a:ext cx="1690153" cy="548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C047EFD-ADD9-8041-807B-FF6768436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7" y="1800799"/>
            <a:ext cx="2049911" cy="32842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0D130B-8AA2-3F4F-9EE4-A9AFF18E1709}"/>
              </a:ext>
            </a:extLst>
          </p:cNvPr>
          <p:cNvSpPr/>
          <p:nvPr/>
        </p:nvSpPr>
        <p:spPr>
          <a:xfrm>
            <a:off x="708707" y="145464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E5029-BB29-C247-B1CA-9F234DB1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98" y="1915647"/>
            <a:ext cx="2049911" cy="316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2DF4F5-B8C2-B74E-9B45-B917BCE94ABE}"/>
              </a:ext>
            </a:extLst>
          </p:cNvPr>
          <p:cNvSpPr/>
          <p:nvPr/>
        </p:nvSpPr>
        <p:spPr>
          <a:xfrm rot="16200000">
            <a:off x="-772872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31CF3A-7BA4-D945-8DE2-D4577F76382A}"/>
              </a:ext>
            </a:extLst>
          </p:cNvPr>
          <p:cNvSpPr/>
          <p:nvPr/>
        </p:nvSpPr>
        <p:spPr>
          <a:xfrm>
            <a:off x="4336598" y="1461390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D28CC-DEEC-6644-A3CB-07EDD0B4C7A9}"/>
              </a:ext>
            </a:extLst>
          </p:cNvPr>
          <p:cNvSpPr/>
          <p:nvPr/>
        </p:nvSpPr>
        <p:spPr>
          <a:xfrm>
            <a:off x="964939" y="4974364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2A090-B13B-2142-B015-2C7BF26D4C71}"/>
              </a:ext>
            </a:extLst>
          </p:cNvPr>
          <p:cNvSpPr/>
          <p:nvPr/>
        </p:nvSpPr>
        <p:spPr>
          <a:xfrm>
            <a:off x="5116010" y="4972040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8CE729-4781-2D4D-B057-936024060BF8}"/>
              </a:ext>
            </a:extLst>
          </p:cNvPr>
          <p:cNvSpPr/>
          <p:nvPr/>
        </p:nvSpPr>
        <p:spPr>
          <a:xfrm rot="16200000">
            <a:off x="3271331" y="3267464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A2DE13-3B6B-7544-81A7-FD829CB66593}"/>
              </a:ext>
            </a:extLst>
          </p:cNvPr>
          <p:cNvSpPr/>
          <p:nvPr/>
        </p:nvSpPr>
        <p:spPr>
          <a:xfrm>
            <a:off x="6359342" y="4723616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82506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!as t</a:t>
            </a:r>
            <a:r>
              <a:rPr lang="en-US" dirty="0">
                <a:solidFill>
                  <a:srgbClr val="C82506"/>
                </a:solidFill>
                <a:effectLst/>
                <a:latin typeface="Lucida Grande" panose="020B0600040502020204" pitchFamily="34" charset="0"/>
                <a:cs typeface="Gill Sans" panose="020B0502020104020203" pitchFamily="34" charset="-79"/>
              </a:rPr>
              <a:t>→</a:t>
            </a:r>
            <a:r>
              <a:rPr lang="en-US" dirty="0">
                <a:solidFill>
                  <a:srgbClr val="C82506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2B3A96-548E-8E4F-BD80-0D9BB325E43C}"/>
              </a:ext>
            </a:extLst>
          </p:cNvPr>
          <p:cNvSpPr/>
          <p:nvPr/>
        </p:nvSpPr>
        <p:spPr>
          <a:xfrm>
            <a:off x="981564" y="5567185"/>
            <a:ext cx="7270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Continuous models can be discretized; discrete models can be approximated by continuous ones. The appropriate framing may depend on the data / question.</a:t>
            </a:r>
          </a:p>
        </p:txBody>
      </p:sp>
    </p:spTree>
    <p:extLst>
      <p:ext uri="{BB962C8B-B14F-4D97-AF65-F5344CB8AC3E}">
        <p14:creationId xmlns:p14="http://schemas.microsoft.com/office/powerpoint/2010/main" val="919316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70886D-C6E0-2A42-A748-44DDCAAD5F07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EE3AEB-3E02-1B49-9AE9-EAE74A1156DC}"/>
              </a:ext>
            </a:extLst>
          </p:cNvPr>
          <p:cNvGrpSpPr/>
          <p:nvPr/>
        </p:nvGrpSpPr>
        <p:grpSpPr>
          <a:xfrm>
            <a:off x="4096230" y="109369"/>
            <a:ext cx="3326273" cy="1195695"/>
            <a:chOff x="1372259" y="2464456"/>
            <a:chExt cx="6564910" cy="25323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E76288-D73F-E747-B225-C3306EE61D60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8165D12-4096-8E41-95FC-370720AE2D5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C6BFBD-92E3-B541-BA1C-A125104DB254}"/>
                </a:ext>
              </a:extLst>
            </p:cNvPr>
            <p:cNvSpPr/>
            <p:nvPr/>
          </p:nvSpPr>
          <p:spPr>
            <a:xfrm>
              <a:off x="1372259" y="2464456"/>
              <a:ext cx="1510623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570986-0CA5-6147-9666-16F9C43F1834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C98E9-00AB-BE49-9779-72EB7B79B32D}"/>
                </a:ext>
              </a:extLst>
            </p:cNvPr>
            <p:cNvSpPr/>
            <p:nvPr/>
          </p:nvSpPr>
          <p:spPr>
            <a:xfrm>
              <a:off x="6247015" y="3145539"/>
              <a:ext cx="1690154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BBF444B-826A-E341-B88A-EE51F232B915}"/>
              </a:ext>
            </a:extLst>
          </p:cNvPr>
          <p:cNvSpPr/>
          <p:nvPr/>
        </p:nvSpPr>
        <p:spPr>
          <a:xfrm>
            <a:off x="3249119" y="2588606"/>
            <a:ext cx="43765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effectLst/>
                <a:latin typeface="Helvetica" pitchFamily="2" charset="0"/>
              </a:rPr>
              <a:t>What abou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t those rates?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effectLst/>
                <a:latin typeface="Helvetica" pitchFamily="2" charset="0"/>
              </a:rPr>
              <a:t>Are they the same every year?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And in every person?</a:t>
            </a:r>
            <a:endParaRPr lang="en-US" sz="24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B4313F-8296-A84E-8D5F-212F9850D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3666117" y="1351439"/>
            <a:ext cx="1869365" cy="1282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8BD877-9CF6-314E-9135-03E11FE24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194482" flipV="1">
            <a:off x="5650150" y="1787962"/>
            <a:ext cx="1550696" cy="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93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70886D-C6E0-2A42-A748-44DDCAAD5F07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EE3AEB-3E02-1B49-9AE9-EAE74A1156DC}"/>
              </a:ext>
            </a:extLst>
          </p:cNvPr>
          <p:cNvGrpSpPr/>
          <p:nvPr/>
        </p:nvGrpSpPr>
        <p:grpSpPr>
          <a:xfrm>
            <a:off x="4096230" y="109369"/>
            <a:ext cx="3326273" cy="1195695"/>
            <a:chOff x="1372259" y="2464456"/>
            <a:chExt cx="6564910" cy="25323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E76288-D73F-E747-B225-C3306EE61D60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8165D12-4096-8E41-95FC-370720AE2D5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C6BFBD-92E3-B541-BA1C-A125104DB254}"/>
                </a:ext>
              </a:extLst>
            </p:cNvPr>
            <p:cNvSpPr/>
            <p:nvPr/>
          </p:nvSpPr>
          <p:spPr>
            <a:xfrm>
              <a:off x="1372259" y="2464456"/>
              <a:ext cx="1510623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570986-0CA5-6147-9666-16F9C43F1834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C98E9-00AB-BE49-9779-72EB7B79B32D}"/>
                </a:ext>
              </a:extLst>
            </p:cNvPr>
            <p:cNvSpPr/>
            <p:nvPr/>
          </p:nvSpPr>
          <p:spPr>
            <a:xfrm>
              <a:off x="6247015" y="3145539"/>
              <a:ext cx="1690154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008538-39D1-7C43-8EB4-1C21DD1C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56" y="2002379"/>
            <a:ext cx="2186597" cy="17723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478B9-40D8-B54C-AA2C-582B0B01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21" y="2650079"/>
            <a:ext cx="1244600" cy="76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A886A7-76A8-424C-BEFA-FAA7A5D66B0F}"/>
              </a:ext>
            </a:extLst>
          </p:cNvPr>
          <p:cNvSpPr/>
          <p:nvPr/>
        </p:nvSpPr>
        <p:spPr>
          <a:xfrm>
            <a:off x="3116354" y="2866386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EC24D7-3F2E-F643-BE23-E2B35E3F3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1276020" y="1490195"/>
            <a:ext cx="3518001" cy="3693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921A3A-2B4B-FF47-AA4D-EF3B647DC8DA}"/>
              </a:ext>
            </a:extLst>
          </p:cNvPr>
          <p:cNvSpPr/>
          <p:nvPr/>
        </p:nvSpPr>
        <p:spPr>
          <a:xfrm>
            <a:off x="6994323" y="153386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04B979-5871-704C-9368-D755C371B7C9}"/>
              </a:ext>
            </a:extLst>
          </p:cNvPr>
          <p:cNvSpPr/>
          <p:nvPr/>
        </p:nvSpPr>
        <p:spPr>
          <a:xfrm>
            <a:off x="5355653" y="1542258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deterministic</a:t>
            </a:r>
          </a:p>
        </p:txBody>
      </p:sp>
    </p:spTree>
    <p:extLst>
      <p:ext uri="{BB962C8B-B14F-4D97-AF65-F5344CB8AC3E}">
        <p14:creationId xmlns:p14="http://schemas.microsoft.com/office/powerpoint/2010/main" val="395635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7DA3-8B7A-E04D-9518-F839046F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46AA-4E86-3545-8408-AE9D392C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>
                <a:latin typeface="Helvetica" pitchFamily="2" charset="0"/>
              </a:rPr>
              <a:t>Understand the difference between statistical and mechanistic models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Comprendre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la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différence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entre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statistiques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mécanistes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.</a:t>
            </a:r>
          </a:p>
          <a:p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US" sz="2600" dirty="0">
                <a:latin typeface="Helvetica" pitchFamily="2" charset="0"/>
              </a:rPr>
              <a:t>Understand how to formalize and conceptualize compartmental models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Comprendre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comment on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peut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formuler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conceptualiser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compartimentés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 </a:t>
            </a:r>
          </a:p>
          <a:p>
            <a:r>
              <a:rPr lang="en-US" sz="2600" dirty="0">
                <a:latin typeface="Helvetica" pitchFamily="2" charset="0"/>
              </a:rPr>
              <a:t>Example: population growth, predator prey, SIR models</a:t>
            </a:r>
          </a:p>
          <a:p>
            <a:endParaRPr lang="en-US" sz="2600" dirty="0"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50BF7-5241-FA48-BD86-78B6CA99FF3E}"/>
              </a:ext>
            </a:extLst>
          </p:cNvPr>
          <p:cNvSpPr/>
          <p:nvPr/>
        </p:nvSpPr>
        <p:spPr>
          <a:xfrm>
            <a:off x="695153" y="5054138"/>
            <a:ext cx="7753694" cy="1438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80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70886D-C6E0-2A42-A748-44DDCAAD5F07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EE3AEB-3E02-1B49-9AE9-EAE74A1156DC}"/>
              </a:ext>
            </a:extLst>
          </p:cNvPr>
          <p:cNvGrpSpPr/>
          <p:nvPr/>
        </p:nvGrpSpPr>
        <p:grpSpPr>
          <a:xfrm>
            <a:off x="4096230" y="109369"/>
            <a:ext cx="3326273" cy="1195695"/>
            <a:chOff x="1372259" y="2464456"/>
            <a:chExt cx="6564910" cy="25323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E76288-D73F-E747-B225-C3306EE61D60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8165D12-4096-8E41-95FC-370720AE2D5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C6BFBD-92E3-B541-BA1C-A125104DB254}"/>
                </a:ext>
              </a:extLst>
            </p:cNvPr>
            <p:cNvSpPr/>
            <p:nvPr/>
          </p:nvSpPr>
          <p:spPr>
            <a:xfrm>
              <a:off x="1372259" y="2464456"/>
              <a:ext cx="1510623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570986-0CA5-6147-9666-16F9C43F1834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C98E9-00AB-BE49-9779-72EB7B79B32D}"/>
                </a:ext>
              </a:extLst>
            </p:cNvPr>
            <p:cNvSpPr/>
            <p:nvPr/>
          </p:nvSpPr>
          <p:spPr>
            <a:xfrm>
              <a:off x="6247015" y="3145539"/>
              <a:ext cx="1690154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008538-39D1-7C43-8EB4-1C21DD1C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56" y="2002379"/>
            <a:ext cx="2186597" cy="17723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478B9-40D8-B54C-AA2C-582B0B01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21" y="2650079"/>
            <a:ext cx="1244600" cy="76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A886A7-76A8-424C-BEFA-FAA7A5D66B0F}"/>
              </a:ext>
            </a:extLst>
          </p:cNvPr>
          <p:cNvSpPr/>
          <p:nvPr/>
        </p:nvSpPr>
        <p:spPr>
          <a:xfrm>
            <a:off x="3116354" y="2866386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EC24D7-3F2E-F643-BE23-E2B35E3F3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1276020" y="1490195"/>
            <a:ext cx="3518001" cy="3693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921A3A-2B4B-FF47-AA4D-EF3B647DC8DA}"/>
              </a:ext>
            </a:extLst>
          </p:cNvPr>
          <p:cNvSpPr/>
          <p:nvPr/>
        </p:nvSpPr>
        <p:spPr>
          <a:xfrm>
            <a:off x="6994323" y="153386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04B979-5871-704C-9368-D755C371B7C9}"/>
              </a:ext>
            </a:extLst>
          </p:cNvPr>
          <p:cNvSpPr/>
          <p:nvPr/>
        </p:nvSpPr>
        <p:spPr>
          <a:xfrm>
            <a:off x="5355653" y="1542258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deterministic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D8120-07BC-1A44-8A50-53A43883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384" y="2351391"/>
            <a:ext cx="1338336" cy="11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45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70886D-C6E0-2A42-A748-44DDCAAD5F07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EE3AEB-3E02-1B49-9AE9-EAE74A1156DC}"/>
              </a:ext>
            </a:extLst>
          </p:cNvPr>
          <p:cNvGrpSpPr/>
          <p:nvPr/>
        </p:nvGrpSpPr>
        <p:grpSpPr>
          <a:xfrm>
            <a:off x="4096230" y="109369"/>
            <a:ext cx="3326273" cy="1195695"/>
            <a:chOff x="1372259" y="2464456"/>
            <a:chExt cx="6564910" cy="25323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E76288-D73F-E747-B225-C3306EE61D60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8165D12-4096-8E41-95FC-370720AE2D5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C6BFBD-92E3-B541-BA1C-A125104DB254}"/>
                </a:ext>
              </a:extLst>
            </p:cNvPr>
            <p:cNvSpPr/>
            <p:nvPr/>
          </p:nvSpPr>
          <p:spPr>
            <a:xfrm>
              <a:off x="1372259" y="2464456"/>
              <a:ext cx="1510623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570986-0CA5-6147-9666-16F9C43F1834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C98E9-00AB-BE49-9779-72EB7B79B32D}"/>
                </a:ext>
              </a:extLst>
            </p:cNvPr>
            <p:cNvSpPr/>
            <p:nvPr/>
          </p:nvSpPr>
          <p:spPr>
            <a:xfrm>
              <a:off x="6247015" y="3145539"/>
              <a:ext cx="1690154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008538-39D1-7C43-8EB4-1C21DD1C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56" y="2002379"/>
            <a:ext cx="2186597" cy="17723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478B9-40D8-B54C-AA2C-582B0B01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21" y="2650079"/>
            <a:ext cx="1244600" cy="76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A886A7-76A8-424C-BEFA-FAA7A5D66B0F}"/>
              </a:ext>
            </a:extLst>
          </p:cNvPr>
          <p:cNvSpPr/>
          <p:nvPr/>
        </p:nvSpPr>
        <p:spPr>
          <a:xfrm>
            <a:off x="3116354" y="2866386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EC24D7-3F2E-F643-BE23-E2B35E3F3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1276020" y="1490195"/>
            <a:ext cx="3518001" cy="3693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921A3A-2B4B-FF47-AA4D-EF3B647DC8DA}"/>
              </a:ext>
            </a:extLst>
          </p:cNvPr>
          <p:cNvSpPr/>
          <p:nvPr/>
        </p:nvSpPr>
        <p:spPr>
          <a:xfrm>
            <a:off x="6994323" y="153386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04B979-5871-704C-9368-D755C371B7C9}"/>
              </a:ext>
            </a:extLst>
          </p:cNvPr>
          <p:cNvSpPr/>
          <p:nvPr/>
        </p:nvSpPr>
        <p:spPr>
          <a:xfrm>
            <a:off x="5355653" y="1542258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deterministic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D8120-07BC-1A44-8A50-53A43883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384" y="2351391"/>
            <a:ext cx="1338336" cy="1163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AEA2B-2360-7348-87D3-1AB52F50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76" y="4663186"/>
            <a:ext cx="2186597" cy="2097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C0790D-2EDE-A741-89B9-7A4C02F4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41" y="5310886"/>
            <a:ext cx="1244600" cy="76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B2FE1B-E752-E041-8C32-A3DC884B1159}"/>
              </a:ext>
            </a:extLst>
          </p:cNvPr>
          <p:cNvSpPr/>
          <p:nvPr/>
        </p:nvSpPr>
        <p:spPr>
          <a:xfrm>
            <a:off x="3249206" y="5483524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A0ED7F-19DC-A843-8D17-1FF3CB8DB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21"/>
          <a:stretch/>
        </p:blipFill>
        <p:spPr>
          <a:xfrm>
            <a:off x="1234612" y="4051910"/>
            <a:ext cx="2186598" cy="3681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B688BC8-E5C4-4540-8727-BE678AA3DF66}"/>
              </a:ext>
            </a:extLst>
          </p:cNvPr>
          <p:cNvSpPr/>
          <p:nvPr/>
        </p:nvSpPr>
        <p:spPr>
          <a:xfrm>
            <a:off x="5442534" y="4073270"/>
            <a:ext cx="139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stochastic?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7D772-D9F3-3042-AFC3-8F917A29C8F4}"/>
              </a:ext>
            </a:extLst>
          </p:cNvPr>
          <p:cNvSpPr/>
          <p:nvPr/>
        </p:nvSpPr>
        <p:spPr>
          <a:xfrm>
            <a:off x="6994323" y="4050702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</p:spTree>
    <p:extLst>
      <p:ext uri="{BB962C8B-B14F-4D97-AF65-F5344CB8AC3E}">
        <p14:creationId xmlns:p14="http://schemas.microsoft.com/office/powerpoint/2010/main" val="2764937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70886D-C6E0-2A42-A748-44DDCAAD5F07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EE3AEB-3E02-1B49-9AE9-EAE74A1156DC}"/>
              </a:ext>
            </a:extLst>
          </p:cNvPr>
          <p:cNvGrpSpPr/>
          <p:nvPr/>
        </p:nvGrpSpPr>
        <p:grpSpPr>
          <a:xfrm>
            <a:off x="4096230" y="109369"/>
            <a:ext cx="3326273" cy="1195695"/>
            <a:chOff x="1372259" y="2464456"/>
            <a:chExt cx="6564910" cy="25323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E76288-D73F-E747-B225-C3306EE61D60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8165D12-4096-8E41-95FC-370720AE2D5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C6BFBD-92E3-B541-BA1C-A125104DB254}"/>
                </a:ext>
              </a:extLst>
            </p:cNvPr>
            <p:cNvSpPr/>
            <p:nvPr/>
          </p:nvSpPr>
          <p:spPr>
            <a:xfrm>
              <a:off x="1372259" y="2464456"/>
              <a:ext cx="1510623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570986-0CA5-6147-9666-16F9C43F1834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C98E9-00AB-BE49-9779-72EB7B79B32D}"/>
                </a:ext>
              </a:extLst>
            </p:cNvPr>
            <p:cNvSpPr/>
            <p:nvPr/>
          </p:nvSpPr>
          <p:spPr>
            <a:xfrm>
              <a:off x="6247015" y="3145539"/>
              <a:ext cx="1690154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008538-39D1-7C43-8EB4-1C21DD1C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56" y="2002379"/>
            <a:ext cx="2186597" cy="17723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478B9-40D8-B54C-AA2C-582B0B01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21" y="2650079"/>
            <a:ext cx="1244600" cy="76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A886A7-76A8-424C-BEFA-FAA7A5D66B0F}"/>
              </a:ext>
            </a:extLst>
          </p:cNvPr>
          <p:cNvSpPr/>
          <p:nvPr/>
        </p:nvSpPr>
        <p:spPr>
          <a:xfrm>
            <a:off x="3116354" y="2866386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EC24D7-3F2E-F643-BE23-E2B35E3F3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1276020" y="1490195"/>
            <a:ext cx="3518001" cy="3693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921A3A-2B4B-FF47-AA4D-EF3B647DC8DA}"/>
              </a:ext>
            </a:extLst>
          </p:cNvPr>
          <p:cNvSpPr/>
          <p:nvPr/>
        </p:nvSpPr>
        <p:spPr>
          <a:xfrm>
            <a:off x="6994323" y="153386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04B979-5871-704C-9368-D755C371B7C9}"/>
              </a:ext>
            </a:extLst>
          </p:cNvPr>
          <p:cNvSpPr/>
          <p:nvPr/>
        </p:nvSpPr>
        <p:spPr>
          <a:xfrm>
            <a:off x="5355653" y="1542258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deterministic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D8120-07BC-1A44-8A50-53A43883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384" y="2351391"/>
            <a:ext cx="1338336" cy="1163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AEA2B-2360-7348-87D3-1AB52F50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76" y="4663186"/>
            <a:ext cx="2186597" cy="2097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C0790D-2EDE-A741-89B9-7A4C02F4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41" y="5310886"/>
            <a:ext cx="1244600" cy="76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B2FE1B-E752-E041-8C32-A3DC884B1159}"/>
              </a:ext>
            </a:extLst>
          </p:cNvPr>
          <p:cNvSpPr/>
          <p:nvPr/>
        </p:nvSpPr>
        <p:spPr>
          <a:xfrm>
            <a:off x="3249206" y="5483524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A0ED7F-19DC-A843-8D17-1FF3CB8DB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21"/>
          <a:stretch/>
        </p:blipFill>
        <p:spPr>
          <a:xfrm>
            <a:off x="1234612" y="4051910"/>
            <a:ext cx="2186598" cy="3681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B688BC8-E5C4-4540-8727-BE678AA3DF66}"/>
              </a:ext>
            </a:extLst>
          </p:cNvPr>
          <p:cNvSpPr/>
          <p:nvPr/>
        </p:nvSpPr>
        <p:spPr>
          <a:xfrm>
            <a:off x="5442534" y="4073270"/>
            <a:ext cx="139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stochastic?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7D772-D9F3-3042-AFC3-8F917A29C8F4}"/>
              </a:ext>
            </a:extLst>
          </p:cNvPr>
          <p:cNvSpPr/>
          <p:nvPr/>
        </p:nvSpPr>
        <p:spPr>
          <a:xfrm>
            <a:off x="6994323" y="4050702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7FB0BA-DB2D-744F-8C35-5119D7BAE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157" y="4898955"/>
            <a:ext cx="928988" cy="9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2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70886D-C6E0-2A42-A748-44DDCAAD5F07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EE3AEB-3E02-1B49-9AE9-EAE74A1156DC}"/>
              </a:ext>
            </a:extLst>
          </p:cNvPr>
          <p:cNvGrpSpPr/>
          <p:nvPr/>
        </p:nvGrpSpPr>
        <p:grpSpPr>
          <a:xfrm>
            <a:off x="4096230" y="109369"/>
            <a:ext cx="3326273" cy="1195695"/>
            <a:chOff x="1372259" y="2464456"/>
            <a:chExt cx="6564910" cy="25323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E76288-D73F-E747-B225-C3306EE61D60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8165D12-4096-8E41-95FC-370720AE2D5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C6BFBD-92E3-B541-BA1C-A125104DB254}"/>
                </a:ext>
              </a:extLst>
            </p:cNvPr>
            <p:cNvSpPr/>
            <p:nvPr/>
          </p:nvSpPr>
          <p:spPr>
            <a:xfrm>
              <a:off x="1372259" y="2464456"/>
              <a:ext cx="1510623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570986-0CA5-6147-9666-16F9C43F1834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C98E9-00AB-BE49-9779-72EB7B79B32D}"/>
                </a:ext>
              </a:extLst>
            </p:cNvPr>
            <p:cNvSpPr/>
            <p:nvPr/>
          </p:nvSpPr>
          <p:spPr>
            <a:xfrm>
              <a:off x="6247015" y="3145539"/>
              <a:ext cx="1690154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008538-39D1-7C43-8EB4-1C21DD1C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56" y="2002379"/>
            <a:ext cx="2186597" cy="17723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478B9-40D8-B54C-AA2C-582B0B01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21" y="2650079"/>
            <a:ext cx="1244600" cy="76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A886A7-76A8-424C-BEFA-FAA7A5D66B0F}"/>
              </a:ext>
            </a:extLst>
          </p:cNvPr>
          <p:cNvSpPr/>
          <p:nvPr/>
        </p:nvSpPr>
        <p:spPr>
          <a:xfrm>
            <a:off x="3116354" y="2866386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EC24D7-3F2E-F643-BE23-E2B35E3F3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1276020" y="1490195"/>
            <a:ext cx="3518001" cy="3693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921A3A-2B4B-FF47-AA4D-EF3B647DC8DA}"/>
              </a:ext>
            </a:extLst>
          </p:cNvPr>
          <p:cNvSpPr/>
          <p:nvPr/>
        </p:nvSpPr>
        <p:spPr>
          <a:xfrm>
            <a:off x="6994323" y="153386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04B979-5871-704C-9368-D755C371B7C9}"/>
              </a:ext>
            </a:extLst>
          </p:cNvPr>
          <p:cNvSpPr/>
          <p:nvPr/>
        </p:nvSpPr>
        <p:spPr>
          <a:xfrm>
            <a:off x="5355653" y="1542258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deterministic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D8120-07BC-1A44-8A50-53A43883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384" y="2351391"/>
            <a:ext cx="1338336" cy="1163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AEA2B-2360-7348-87D3-1AB52F50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76" y="4663186"/>
            <a:ext cx="2186597" cy="2097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C0790D-2EDE-A741-89B9-7A4C02F4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41" y="5310886"/>
            <a:ext cx="1244600" cy="76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B2FE1B-E752-E041-8C32-A3DC884B1159}"/>
              </a:ext>
            </a:extLst>
          </p:cNvPr>
          <p:cNvSpPr/>
          <p:nvPr/>
        </p:nvSpPr>
        <p:spPr>
          <a:xfrm>
            <a:off x="3249206" y="5483524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A0ED7F-19DC-A843-8D17-1FF3CB8DB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21"/>
          <a:stretch/>
        </p:blipFill>
        <p:spPr>
          <a:xfrm>
            <a:off x="1234612" y="4051910"/>
            <a:ext cx="2186598" cy="3681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B688BC8-E5C4-4540-8727-BE678AA3DF66}"/>
              </a:ext>
            </a:extLst>
          </p:cNvPr>
          <p:cNvSpPr/>
          <p:nvPr/>
        </p:nvSpPr>
        <p:spPr>
          <a:xfrm>
            <a:off x="5442534" y="4073270"/>
            <a:ext cx="139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stochastic?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B34084-0C88-244B-BE91-EB4D3EC0A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91" y="3774700"/>
            <a:ext cx="2753555" cy="316125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48A6688-29EE-E049-9AB7-AA8E7DDB7EDB}"/>
              </a:ext>
            </a:extLst>
          </p:cNvPr>
          <p:cNvSpPr/>
          <p:nvPr/>
        </p:nvSpPr>
        <p:spPr>
          <a:xfrm>
            <a:off x="7005977" y="3682578"/>
            <a:ext cx="2000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rbinom</a:t>
            </a:r>
            <a:r>
              <a:rPr lang="en-US" dirty="0"/>
              <a:t>(200,10,0.5)</a:t>
            </a:r>
          </a:p>
        </p:txBody>
      </p:sp>
    </p:spTree>
    <p:extLst>
      <p:ext uri="{BB962C8B-B14F-4D97-AF65-F5344CB8AC3E}">
        <p14:creationId xmlns:p14="http://schemas.microsoft.com/office/powerpoint/2010/main" val="1538201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70886D-C6E0-2A42-A748-44DDCAAD5F07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EE3AEB-3E02-1B49-9AE9-EAE74A1156DC}"/>
              </a:ext>
            </a:extLst>
          </p:cNvPr>
          <p:cNvGrpSpPr/>
          <p:nvPr/>
        </p:nvGrpSpPr>
        <p:grpSpPr>
          <a:xfrm>
            <a:off x="4096230" y="109369"/>
            <a:ext cx="3326273" cy="1195695"/>
            <a:chOff x="1372259" y="2464456"/>
            <a:chExt cx="6564910" cy="25323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E76288-D73F-E747-B225-C3306EE61D60}"/>
                </a:ext>
              </a:extLst>
            </p:cNvPr>
            <p:cNvSpPr/>
            <p:nvPr/>
          </p:nvSpPr>
          <p:spPr>
            <a:xfrm>
              <a:off x="3333403" y="2896988"/>
              <a:ext cx="2477193" cy="209985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Helvetica" pitchFamily="2" charset="0"/>
                </a:rPr>
                <a:t>Madagascar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58165D12-4096-8E41-95FC-370720AE2D5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C6BFBD-92E3-B541-BA1C-A125104DB254}"/>
                </a:ext>
              </a:extLst>
            </p:cNvPr>
            <p:cNvSpPr/>
            <p:nvPr/>
          </p:nvSpPr>
          <p:spPr>
            <a:xfrm>
              <a:off x="1372259" y="2464456"/>
              <a:ext cx="1510623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570986-0CA5-6147-9666-16F9C43F1834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5810596" y="3946915"/>
              <a:ext cx="872837" cy="1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1C98E9-00AB-BE49-9779-72EB7B79B32D}"/>
                </a:ext>
              </a:extLst>
            </p:cNvPr>
            <p:cNvSpPr/>
            <p:nvPr/>
          </p:nvSpPr>
          <p:spPr>
            <a:xfrm>
              <a:off x="6247015" y="3145539"/>
              <a:ext cx="1690154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3008538-39D1-7C43-8EB4-1C21DD1C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56" y="2002379"/>
            <a:ext cx="2186597" cy="17723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6478B9-40D8-B54C-AA2C-582B0B01D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421" y="2650079"/>
            <a:ext cx="1244600" cy="76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A886A7-76A8-424C-BEFA-FAA7A5D66B0F}"/>
              </a:ext>
            </a:extLst>
          </p:cNvPr>
          <p:cNvSpPr/>
          <p:nvPr/>
        </p:nvSpPr>
        <p:spPr>
          <a:xfrm>
            <a:off x="3116354" y="2866386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EC24D7-3F2E-F643-BE23-E2B35E3F3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1276020" y="1490195"/>
            <a:ext cx="3518001" cy="36933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921A3A-2B4B-FF47-AA4D-EF3B647DC8DA}"/>
              </a:ext>
            </a:extLst>
          </p:cNvPr>
          <p:cNvSpPr/>
          <p:nvPr/>
        </p:nvSpPr>
        <p:spPr>
          <a:xfrm>
            <a:off x="6994323" y="153386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04B979-5871-704C-9368-D755C371B7C9}"/>
              </a:ext>
            </a:extLst>
          </p:cNvPr>
          <p:cNvSpPr/>
          <p:nvPr/>
        </p:nvSpPr>
        <p:spPr>
          <a:xfrm>
            <a:off x="5355653" y="1542258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deterministic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1D8120-07BC-1A44-8A50-53A43883B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384" y="2351391"/>
            <a:ext cx="1338336" cy="11639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AEA2B-2360-7348-87D3-1AB52F505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76" y="4663186"/>
            <a:ext cx="2186597" cy="2097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C0790D-2EDE-A741-89B9-7A4C02F4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41" y="5310886"/>
            <a:ext cx="1244600" cy="76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7B2FE1B-E752-E041-8C32-A3DC884B1159}"/>
              </a:ext>
            </a:extLst>
          </p:cNvPr>
          <p:cNvSpPr/>
          <p:nvPr/>
        </p:nvSpPr>
        <p:spPr>
          <a:xfrm>
            <a:off x="3249206" y="5483524"/>
            <a:ext cx="1745270" cy="6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probability of death = 0.5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1A0ED7F-19DC-A843-8D17-1FF3CB8DB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521"/>
          <a:stretch/>
        </p:blipFill>
        <p:spPr>
          <a:xfrm>
            <a:off x="1234612" y="4051910"/>
            <a:ext cx="2186598" cy="3681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B688BC8-E5C4-4540-8727-BE678AA3DF66}"/>
              </a:ext>
            </a:extLst>
          </p:cNvPr>
          <p:cNvSpPr/>
          <p:nvPr/>
        </p:nvSpPr>
        <p:spPr>
          <a:xfrm>
            <a:off x="5442534" y="4073270"/>
            <a:ext cx="1397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stochastic?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B34084-0C88-244B-BE91-EB4D3EC0A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91" y="3774700"/>
            <a:ext cx="2753555" cy="31612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2601BE-F021-2842-A875-35CA4FDE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065" y="2514698"/>
            <a:ext cx="1892300" cy="11303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41AF010-90C2-D141-856E-A4918A6BFCBB}"/>
              </a:ext>
            </a:extLst>
          </p:cNvPr>
          <p:cNvSpPr/>
          <p:nvPr/>
        </p:nvSpPr>
        <p:spPr>
          <a:xfrm>
            <a:off x="7035124" y="3727751"/>
            <a:ext cx="2000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rbinom</a:t>
            </a:r>
            <a:r>
              <a:rPr lang="en-US" dirty="0"/>
              <a:t>(200,10,0.5)</a:t>
            </a:r>
          </a:p>
        </p:txBody>
      </p:sp>
    </p:spTree>
    <p:extLst>
      <p:ext uri="{BB962C8B-B14F-4D97-AF65-F5344CB8AC3E}">
        <p14:creationId xmlns:p14="http://schemas.microsoft.com/office/powerpoint/2010/main" val="1699806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27582-4BDF-7A4B-B6AD-23310E46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2" y="685798"/>
            <a:ext cx="9367014" cy="59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8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4287-CE58-5443-9F47-8D9CFF8D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E396-28A1-5A49-94C0-A404EE4AE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Compartmental/mechanistic/mathematical models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0070C0"/>
                </a:solidFill>
              </a:rPr>
              <a:t>	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compartiments</a:t>
            </a:r>
            <a:endParaRPr lang="en-US" sz="28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500" dirty="0"/>
          </a:p>
          <a:p>
            <a:r>
              <a:rPr lang="en-US" sz="2800" dirty="0"/>
              <a:t>Continuous vs. discrete models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0070C0"/>
                </a:solidFill>
              </a:rPr>
              <a:t> 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temps continue vs.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		temps </a:t>
            </a:r>
            <a:r>
              <a:rPr lang="en-US" sz="2800" i="1" dirty="0" err="1">
                <a:solidFill>
                  <a:srgbClr val="0070C0"/>
                </a:solidFill>
              </a:rPr>
              <a:t>discrète</a:t>
            </a:r>
            <a:br>
              <a:rPr lang="en-US" sz="2800" dirty="0">
                <a:solidFill>
                  <a:srgbClr val="0070C0"/>
                </a:solidFill>
              </a:rPr>
            </a:br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/>
              <a:t>Deterministic vs. stochastic models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	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détérministique</a:t>
            </a:r>
            <a:r>
              <a:rPr lang="en-US" sz="2800" i="1" dirty="0">
                <a:solidFill>
                  <a:srgbClr val="0070C0"/>
                </a:solidFill>
              </a:rPr>
              <a:t> vs. </a:t>
            </a:r>
            <a:r>
              <a:rPr lang="en-US" sz="2800" i="1" dirty="0" err="1">
                <a:solidFill>
                  <a:srgbClr val="0070C0"/>
                </a:solidFill>
              </a:rPr>
              <a:t>stochastique</a:t>
            </a:r>
            <a:r>
              <a:rPr lang="en-US" sz="2800" i="1" dirty="0">
                <a:solidFill>
                  <a:srgbClr val="0070C0"/>
                </a:solidFill>
              </a:rPr>
              <a:t> </a:t>
            </a: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352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4287-CE58-5443-9F47-8D9CFF8D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837" y="182318"/>
            <a:ext cx="788670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Helvetica" pitchFamily="2" charset="0"/>
              </a:rPr>
              <a:t>2. Structured Population Models</a:t>
            </a:r>
            <a:br>
              <a:rPr lang="en-US" sz="3200" b="1" dirty="0">
                <a:latin typeface="Helvetica" pitchFamily="2" charset="0"/>
              </a:rPr>
            </a:br>
            <a:r>
              <a:rPr lang="en-US" sz="3200" b="1" dirty="0">
                <a:solidFill>
                  <a:srgbClr val="0070C0"/>
                </a:solidFill>
                <a:latin typeface="Helvetica" pitchFamily="2" charset="0"/>
              </a:rPr>
              <a:t>2. </a:t>
            </a:r>
            <a:r>
              <a:rPr lang="en-US" sz="3200" b="1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3200" b="1" dirty="0">
                <a:solidFill>
                  <a:srgbClr val="0070C0"/>
                </a:solidFill>
                <a:latin typeface="Helvetica" pitchFamily="2" charset="0"/>
              </a:rPr>
              <a:t> de la population </a:t>
            </a:r>
            <a:r>
              <a:rPr lang="en-US" sz="3200" b="1" dirty="0" err="1">
                <a:solidFill>
                  <a:srgbClr val="0070C0"/>
                </a:solidFill>
                <a:latin typeface="Helvetica" pitchFamily="2" charset="0"/>
              </a:rPr>
              <a:t>structurée</a:t>
            </a:r>
            <a:br>
              <a:rPr lang="en-US" sz="3200" dirty="0">
                <a:latin typeface="Helvetica" pitchFamily="2" charset="0"/>
              </a:rPr>
            </a:br>
            <a:endParaRPr lang="en-US" sz="32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73169-5299-C140-978A-08F69C9D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1" y="104226"/>
            <a:ext cx="1355636" cy="10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47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B7594C-206A-874C-8EB6-69FE5B3884B7}"/>
              </a:ext>
            </a:extLst>
          </p:cNvPr>
          <p:cNvSpPr/>
          <p:nvPr/>
        </p:nvSpPr>
        <p:spPr>
          <a:xfrm>
            <a:off x="3935427" y="182881"/>
            <a:ext cx="47260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3A37"/>
                </a:solidFill>
                <a:latin typeface="Helvetica" pitchFamily="2" charset="0"/>
                <a:cs typeface="Gill Sans" panose="020B0502020104020203" pitchFamily="34" charset="-79"/>
              </a:rPr>
              <a:t>Why does the model perform poorly?</a:t>
            </a:r>
            <a:endParaRPr lang="en-US" sz="2800" dirty="0">
              <a:solidFill>
                <a:srgbClr val="FF3A37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7F1084-70C2-364B-9ED6-02AD63F27801}"/>
              </a:ext>
            </a:extLst>
          </p:cNvPr>
          <p:cNvSpPr/>
          <p:nvPr/>
        </p:nvSpPr>
        <p:spPr>
          <a:xfrm>
            <a:off x="103833" y="182882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2681A0-FE17-6E40-90A2-82CE8B1B0EC9}"/>
              </a:ext>
            </a:extLst>
          </p:cNvPr>
          <p:cNvGrpSpPr/>
          <p:nvPr/>
        </p:nvGrpSpPr>
        <p:grpSpPr>
          <a:xfrm>
            <a:off x="103833" y="1366105"/>
            <a:ext cx="3165425" cy="1265802"/>
            <a:chOff x="1384547" y="2315975"/>
            <a:chExt cx="6247452" cy="268086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25FEFC-F8BE-A642-A23E-42DD9E67B618}"/>
                </a:ext>
              </a:extLst>
            </p:cNvPr>
            <p:cNvSpPr/>
            <p:nvPr/>
          </p:nvSpPr>
          <p:spPr>
            <a:xfrm>
              <a:off x="3333403" y="2896988"/>
              <a:ext cx="2735334" cy="2099855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C00000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Helvetica" pitchFamily="2" charset="0"/>
                </a:rPr>
                <a:t>Ranomafana</a:t>
              </a:r>
              <a:endParaRPr lang="en-US" sz="1500" dirty="0">
                <a:latin typeface="Helvetica" pitchFamily="2" charset="0"/>
              </a:endParaRP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2F9CFF3-A591-5942-A797-85DCF48078C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163BC6-C245-0D40-B767-608670FFAD48}"/>
                </a:ext>
              </a:extLst>
            </p:cNvPr>
            <p:cNvSpPr/>
            <p:nvPr/>
          </p:nvSpPr>
          <p:spPr>
            <a:xfrm>
              <a:off x="1384547" y="2315975"/>
              <a:ext cx="1510623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3901E748-66A0-D246-81AC-DFA8C97A3F37}"/>
                </a:ext>
              </a:extLst>
            </p:cNvPr>
            <p:cNvCxnSpPr>
              <a:cxnSpLocks/>
            </p:cNvCxnSpPr>
            <p:nvPr/>
          </p:nvCxnSpPr>
          <p:spPr>
            <a:xfrm>
              <a:off x="6298425" y="3946916"/>
              <a:ext cx="614694" cy="2689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7F2452-BC62-AB4C-B42C-5D0ECE0A7040}"/>
                </a:ext>
              </a:extLst>
            </p:cNvPr>
            <p:cNvSpPr/>
            <p:nvPr/>
          </p:nvSpPr>
          <p:spPr>
            <a:xfrm>
              <a:off x="5941845" y="3195907"/>
              <a:ext cx="1690154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9310B19-B5F0-C349-A455-7A3A3B16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59" y="2929800"/>
            <a:ext cx="2049911" cy="31694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2C9B2D2-2BDA-8D48-8612-83FC780329B1}"/>
              </a:ext>
            </a:extLst>
          </p:cNvPr>
          <p:cNvSpPr/>
          <p:nvPr/>
        </p:nvSpPr>
        <p:spPr>
          <a:xfrm>
            <a:off x="1431171" y="5986193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D74DBA-25A1-B242-BA09-42002246EED8}"/>
              </a:ext>
            </a:extLst>
          </p:cNvPr>
          <p:cNvSpPr/>
          <p:nvPr/>
        </p:nvSpPr>
        <p:spPr>
          <a:xfrm rot="16200000">
            <a:off x="-413508" y="4281617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CB8EBE-DEB9-7B4A-9519-E477F1505044}"/>
              </a:ext>
            </a:extLst>
          </p:cNvPr>
          <p:cNvSpPr/>
          <p:nvPr/>
        </p:nvSpPr>
        <p:spPr>
          <a:xfrm>
            <a:off x="1617556" y="5314369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D6CB07-A644-474C-8A3B-5C4E85EE9157}"/>
              </a:ext>
            </a:extLst>
          </p:cNvPr>
          <p:cNvSpPr/>
          <p:nvPr/>
        </p:nvSpPr>
        <p:spPr>
          <a:xfrm>
            <a:off x="1156424" y="5576221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EC5BA2-BED3-814F-8ED4-BC2E41E663A0}"/>
              </a:ext>
            </a:extLst>
          </p:cNvPr>
          <p:cNvSpPr/>
          <p:nvPr/>
        </p:nvSpPr>
        <p:spPr>
          <a:xfrm>
            <a:off x="2069210" y="5017888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05446B-2BB9-E442-B8FC-067F7F2546B2}"/>
              </a:ext>
            </a:extLst>
          </p:cNvPr>
          <p:cNvSpPr/>
          <p:nvPr/>
        </p:nvSpPr>
        <p:spPr>
          <a:xfrm>
            <a:off x="2421110" y="4771276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757E8A-654B-7A40-A651-63833C60B0C6}"/>
              </a:ext>
            </a:extLst>
          </p:cNvPr>
          <p:cNvSpPr/>
          <p:nvPr/>
        </p:nvSpPr>
        <p:spPr>
          <a:xfrm>
            <a:off x="3040582" y="2965595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C100FE-EB99-BA4A-9D6F-E60E53A735F9}"/>
              </a:ext>
            </a:extLst>
          </p:cNvPr>
          <p:cNvSpPr/>
          <p:nvPr/>
        </p:nvSpPr>
        <p:spPr>
          <a:xfrm>
            <a:off x="3329171" y="2905770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effectLst/>
                <a:latin typeface="Helvetica" pitchFamily="2" charset="0"/>
              </a:rPr>
              <a:t>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9E0658-2F4B-D240-87D3-B04F9F487C89}"/>
              </a:ext>
            </a:extLst>
          </p:cNvPr>
          <p:cNvCxnSpPr/>
          <p:nvPr/>
        </p:nvCxnSpPr>
        <p:spPr>
          <a:xfrm>
            <a:off x="3040582" y="3429000"/>
            <a:ext cx="288589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03D4B44-D782-6F48-8819-8575C2E0B4D0}"/>
              </a:ext>
            </a:extLst>
          </p:cNvPr>
          <p:cNvSpPr/>
          <p:nvPr/>
        </p:nvSpPr>
        <p:spPr>
          <a:xfrm>
            <a:off x="3329171" y="3259723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effectLst/>
                <a:latin typeface="Helvetica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01320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B7594C-206A-874C-8EB6-69FE5B3884B7}"/>
              </a:ext>
            </a:extLst>
          </p:cNvPr>
          <p:cNvSpPr/>
          <p:nvPr/>
        </p:nvSpPr>
        <p:spPr>
          <a:xfrm>
            <a:off x="3935427" y="182881"/>
            <a:ext cx="47260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3A37"/>
                </a:solidFill>
                <a:latin typeface="Helvetica" pitchFamily="2" charset="0"/>
                <a:cs typeface="Gill Sans" panose="020B0502020104020203" pitchFamily="34" charset="-79"/>
              </a:rPr>
              <a:t>Why does the model perform poorly?</a:t>
            </a:r>
            <a:endParaRPr lang="en-US" sz="2800" dirty="0">
              <a:solidFill>
                <a:srgbClr val="FF3A37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2681A0-FE17-6E40-90A2-82CE8B1B0EC9}"/>
              </a:ext>
            </a:extLst>
          </p:cNvPr>
          <p:cNvGrpSpPr/>
          <p:nvPr/>
        </p:nvGrpSpPr>
        <p:grpSpPr>
          <a:xfrm>
            <a:off x="103833" y="1366105"/>
            <a:ext cx="3165425" cy="1265802"/>
            <a:chOff x="1384547" y="2315975"/>
            <a:chExt cx="6247452" cy="268086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25FEFC-F8BE-A642-A23E-42DD9E67B618}"/>
                </a:ext>
              </a:extLst>
            </p:cNvPr>
            <p:cNvSpPr/>
            <p:nvPr/>
          </p:nvSpPr>
          <p:spPr>
            <a:xfrm>
              <a:off x="3333403" y="2896988"/>
              <a:ext cx="2735334" cy="2099855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shade val="30000"/>
                    <a:satMod val="115000"/>
                  </a:srgbClr>
                </a:gs>
                <a:gs pos="50000">
                  <a:srgbClr val="00B050">
                    <a:shade val="67500"/>
                    <a:satMod val="115000"/>
                  </a:srgbClr>
                </a:gs>
                <a:gs pos="100000">
                  <a:srgbClr val="C00000"/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latin typeface="Helvetica" pitchFamily="2" charset="0"/>
                </a:rPr>
                <a:t>Ranomafana</a:t>
              </a:r>
              <a:endParaRPr lang="en-US" sz="1500" dirty="0">
                <a:latin typeface="Helvetica" pitchFamily="2" charset="0"/>
              </a:endParaRPr>
            </a:p>
            <a:p>
              <a:pPr algn="ctr"/>
              <a:r>
                <a:rPr lang="en-US" sz="1500" dirty="0">
                  <a:latin typeface="Helvetica" pitchFamily="2" charset="0"/>
                </a:rPr>
                <a:t>(N)</a:t>
              </a:r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62F9CFF3-A591-5942-A797-85DCF48078C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344608" y="2852529"/>
              <a:ext cx="1049928" cy="1238597"/>
            </a:xfrm>
            <a:prstGeom prst="curvedConnector4">
              <a:avLst>
                <a:gd name="adj1" fmla="val -42358"/>
                <a:gd name="adj2" fmla="val 133221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163BC6-C245-0D40-B767-608670FFAD48}"/>
                </a:ext>
              </a:extLst>
            </p:cNvPr>
            <p:cNvSpPr/>
            <p:nvPr/>
          </p:nvSpPr>
          <p:spPr>
            <a:xfrm>
              <a:off x="1384547" y="2315975"/>
              <a:ext cx="1510623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births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3901E748-66A0-D246-81AC-DFA8C97A3F37}"/>
                </a:ext>
              </a:extLst>
            </p:cNvPr>
            <p:cNvCxnSpPr>
              <a:cxnSpLocks/>
            </p:cNvCxnSpPr>
            <p:nvPr/>
          </p:nvCxnSpPr>
          <p:spPr>
            <a:xfrm>
              <a:off x="6298425" y="3946916"/>
              <a:ext cx="614694" cy="26898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7F2452-BC62-AB4C-B42C-5D0ECE0A7040}"/>
                </a:ext>
              </a:extLst>
            </p:cNvPr>
            <p:cNvSpPr/>
            <p:nvPr/>
          </p:nvSpPr>
          <p:spPr>
            <a:xfrm>
              <a:off x="5941845" y="3195907"/>
              <a:ext cx="1690154" cy="5489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effectLst/>
                  <a:latin typeface="Helvetica" pitchFamily="2" charset="0"/>
                </a:rPr>
                <a:t>deaths</a:t>
              </a:r>
              <a:endParaRPr lang="en-US" sz="1600" dirty="0">
                <a:effectLst/>
                <a:latin typeface="Helvetica" pitchFamily="2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9310B19-B5F0-C349-A455-7A3A3B16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59" y="2929800"/>
            <a:ext cx="2049911" cy="31694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2C9B2D2-2BDA-8D48-8612-83FC780329B1}"/>
              </a:ext>
            </a:extLst>
          </p:cNvPr>
          <p:cNvSpPr/>
          <p:nvPr/>
        </p:nvSpPr>
        <p:spPr>
          <a:xfrm>
            <a:off x="1431171" y="5986193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BD74DBA-25A1-B242-BA09-42002246EED8}"/>
              </a:ext>
            </a:extLst>
          </p:cNvPr>
          <p:cNvSpPr/>
          <p:nvPr/>
        </p:nvSpPr>
        <p:spPr>
          <a:xfrm rot="16200000">
            <a:off x="-413508" y="4281617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9CB8EBE-DEB9-7B4A-9519-E477F1505044}"/>
              </a:ext>
            </a:extLst>
          </p:cNvPr>
          <p:cNvSpPr/>
          <p:nvPr/>
        </p:nvSpPr>
        <p:spPr>
          <a:xfrm>
            <a:off x="1617556" y="5314369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2D6CB07-A644-474C-8A3B-5C4E85EE9157}"/>
              </a:ext>
            </a:extLst>
          </p:cNvPr>
          <p:cNvSpPr/>
          <p:nvPr/>
        </p:nvSpPr>
        <p:spPr>
          <a:xfrm>
            <a:off x="1156424" y="5576221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EC5BA2-BED3-814F-8ED4-BC2E41E663A0}"/>
              </a:ext>
            </a:extLst>
          </p:cNvPr>
          <p:cNvSpPr/>
          <p:nvPr/>
        </p:nvSpPr>
        <p:spPr>
          <a:xfrm>
            <a:off x="2069210" y="5017888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505446B-2BB9-E442-B8FC-067F7F2546B2}"/>
              </a:ext>
            </a:extLst>
          </p:cNvPr>
          <p:cNvSpPr/>
          <p:nvPr/>
        </p:nvSpPr>
        <p:spPr>
          <a:xfrm>
            <a:off x="2421110" y="4771276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757E8A-654B-7A40-A651-63833C60B0C6}"/>
              </a:ext>
            </a:extLst>
          </p:cNvPr>
          <p:cNvSpPr/>
          <p:nvPr/>
        </p:nvSpPr>
        <p:spPr>
          <a:xfrm>
            <a:off x="3040582" y="2965595"/>
            <a:ext cx="228676" cy="218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C100FE-EB99-BA4A-9D6F-E60E53A735F9}"/>
              </a:ext>
            </a:extLst>
          </p:cNvPr>
          <p:cNvSpPr/>
          <p:nvPr/>
        </p:nvSpPr>
        <p:spPr>
          <a:xfrm>
            <a:off x="3329171" y="2905770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effectLst/>
                <a:latin typeface="Helvetica" pitchFamily="2" charset="0"/>
              </a:rPr>
              <a:t>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9E0658-2F4B-D240-87D3-B04F9F487C89}"/>
              </a:ext>
            </a:extLst>
          </p:cNvPr>
          <p:cNvCxnSpPr/>
          <p:nvPr/>
        </p:nvCxnSpPr>
        <p:spPr>
          <a:xfrm>
            <a:off x="3040582" y="3429000"/>
            <a:ext cx="288589" cy="0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03D4B44-D782-6F48-8819-8575C2E0B4D0}"/>
              </a:ext>
            </a:extLst>
          </p:cNvPr>
          <p:cNvSpPr/>
          <p:nvPr/>
        </p:nvSpPr>
        <p:spPr>
          <a:xfrm>
            <a:off x="3329171" y="3259723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effectLst/>
                <a:latin typeface="Helvetica" pitchFamily="2" charset="0"/>
              </a:rPr>
              <a:t>model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5E7341-72CB-FC48-A882-0E12C0F32D78}"/>
              </a:ext>
            </a:extLst>
          </p:cNvPr>
          <p:cNvSpPr/>
          <p:nvPr/>
        </p:nvSpPr>
        <p:spPr>
          <a:xfrm>
            <a:off x="4699183" y="2782669"/>
            <a:ext cx="3712315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We need population structure!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D8579A-0DB8-514D-8400-6B288FCCC5A1}"/>
              </a:ext>
            </a:extLst>
          </p:cNvPr>
          <p:cNvSpPr/>
          <p:nvPr/>
        </p:nvSpPr>
        <p:spPr>
          <a:xfrm>
            <a:off x="66500" y="10473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basic 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96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7DA3-8B7A-E04D-9518-F839046F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46AA-4E86-3545-8408-AE9D392C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>
                <a:latin typeface="Helvetica" pitchFamily="2" charset="0"/>
              </a:rPr>
              <a:t>Understand the difference between statistical and mechanistic models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Comprendre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la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différence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entre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statistiques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mécanistes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.</a:t>
            </a:r>
          </a:p>
          <a:p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US" sz="2600" dirty="0">
                <a:latin typeface="Helvetica" pitchFamily="2" charset="0"/>
              </a:rPr>
              <a:t>Understand how to formalize and conceptualize compartmental models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Comprendre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comment on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peut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formuler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conceptualiser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compartimentés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US" sz="2600" dirty="0">
                <a:latin typeface="Helvetica" pitchFamily="2" charset="0"/>
              </a:rPr>
              <a:t>Example: population growth, predator prey, SIR models</a:t>
            </a:r>
          </a:p>
          <a:p>
            <a:endParaRPr lang="en-US" sz="2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14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5FE26-7F9F-B045-BBC0-3B91C62BEB99}"/>
              </a:ext>
            </a:extLst>
          </p:cNvPr>
          <p:cNvSpPr/>
          <p:nvPr/>
        </p:nvSpPr>
        <p:spPr>
          <a:xfrm>
            <a:off x="148247" y="15232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A09DC-7F36-3744-87E0-7A24E09F1576}"/>
              </a:ext>
            </a:extLst>
          </p:cNvPr>
          <p:cNvSpPr/>
          <p:nvPr/>
        </p:nvSpPr>
        <p:spPr>
          <a:xfrm>
            <a:off x="4018143" y="152325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CB4282-F418-5C42-8132-214C4640B414}"/>
              </a:ext>
            </a:extLst>
          </p:cNvPr>
          <p:cNvSpPr/>
          <p:nvPr/>
        </p:nvSpPr>
        <p:spPr>
          <a:xfrm>
            <a:off x="606829" y="3518345"/>
            <a:ext cx="793034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effectLst/>
                <a:latin typeface="Helvetica" pitchFamily="2" charset="0"/>
              </a:rPr>
              <a:t>How does the population of </a:t>
            </a:r>
            <a:r>
              <a:rPr lang="en-US" sz="2600" b="1" dirty="0" err="1">
                <a:effectLst/>
                <a:latin typeface="Helvetica" pitchFamily="2" charset="0"/>
              </a:rPr>
              <a:t>Ranomafana</a:t>
            </a:r>
            <a:r>
              <a:rPr lang="en-US" sz="2600" b="1" dirty="0">
                <a:effectLst/>
                <a:latin typeface="Helvetica" pitchFamily="2" charset="0"/>
              </a:rPr>
              <a:t> grow over time?</a:t>
            </a:r>
          </a:p>
          <a:p>
            <a:pPr algn="ctr"/>
            <a:br>
              <a:rPr lang="en-US" sz="2600" b="1" dirty="0">
                <a:solidFill>
                  <a:srgbClr val="0365C0"/>
                </a:solidFill>
                <a:effectLst/>
                <a:latin typeface="Helvetica" pitchFamily="2" charset="0"/>
              </a:rPr>
            </a:br>
            <a:r>
              <a:rPr lang="en-US" sz="2600" b="1" dirty="0">
                <a:solidFill>
                  <a:srgbClr val="0365C0"/>
                </a:solidFill>
                <a:effectLst/>
                <a:latin typeface="Helvetica" pitchFamily="2" charset="0"/>
              </a:rPr>
              <a:t>Comment </a:t>
            </a:r>
            <a:r>
              <a:rPr lang="en-US" sz="2600" b="1" dirty="0" err="1">
                <a:solidFill>
                  <a:srgbClr val="0365C0"/>
                </a:solidFill>
                <a:effectLst/>
                <a:latin typeface="Helvetica" pitchFamily="2" charset="0"/>
              </a:rPr>
              <a:t>est-ce</a:t>
            </a:r>
            <a:r>
              <a:rPr lang="en-US" sz="2600" b="1" dirty="0">
                <a:solidFill>
                  <a:srgbClr val="0365C0"/>
                </a:solidFill>
                <a:effectLst/>
                <a:latin typeface="Helvetica" pitchFamily="2" charset="0"/>
              </a:rPr>
              <a:t> que la population de </a:t>
            </a:r>
            <a:r>
              <a:rPr lang="en-US" sz="2600" b="1" dirty="0" err="1">
                <a:solidFill>
                  <a:srgbClr val="0365C0"/>
                </a:solidFill>
                <a:effectLst/>
                <a:latin typeface="Helvetica" pitchFamily="2" charset="0"/>
              </a:rPr>
              <a:t>Ranomafana</a:t>
            </a:r>
            <a:r>
              <a:rPr lang="en-US" sz="2600" b="1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sz="2600" b="1" dirty="0" err="1">
                <a:solidFill>
                  <a:srgbClr val="0365C0"/>
                </a:solidFill>
                <a:effectLst/>
                <a:latin typeface="Helvetica" pitchFamily="2" charset="0"/>
              </a:rPr>
              <a:t>s’augmente</a:t>
            </a:r>
            <a:r>
              <a:rPr lang="en-US" sz="2600" b="1" dirty="0">
                <a:solidFill>
                  <a:srgbClr val="0365C0"/>
                </a:solidFill>
                <a:effectLst/>
                <a:latin typeface="Helvetica" pitchFamily="2" charset="0"/>
              </a:rPr>
              <a:t> avec le passage du temps?</a:t>
            </a:r>
            <a:endParaRPr lang="en-US" sz="26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41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5FE26-7F9F-B045-BBC0-3B91C62BEB99}"/>
              </a:ext>
            </a:extLst>
          </p:cNvPr>
          <p:cNvSpPr/>
          <p:nvPr/>
        </p:nvSpPr>
        <p:spPr>
          <a:xfrm>
            <a:off x="148247" y="15232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A09DC-7F36-3744-87E0-7A24E09F1576}"/>
              </a:ext>
            </a:extLst>
          </p:cNvPr>
          <p:cNvSpPr/>
          <p:nvPr/>
        </p:nvSpPr>
        <p:spPr>
          <a:xfrm>
            <a:off x="4018143" y="152325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0CEB7-F4D0-AF40-A780-9D2520922055}"/>
              </a:ext>
            </a:extLst>
          </p:cNvPr>
          <p:cNvSpPr/>
          <p:nvPr/>
        </p:nvSpPr>
        <p:spPr>
          <a:xfrm>
            <a:off x="680019" y="1934309"/>
            <a:ext cx="798021" cy="77188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49000">
                <a:srgbClr val="870C1C"/>
              </a:gs>
              <a:gs pos="100000">
                <a:schemeClr val="tx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89D2F4-D511-A244-AAE7-097AC96E418E}"/>
              </a:ext>
            </a:extLst>
          </p:cNvPr>
          <p:cNvSpPr/>
          <p:nvPr/>
        </p:nvSpPr>
        <p:spPr>
          <a:xfrm>
            <a:off x="2237593" y="1965766"/>
            <a:ext cx="798021" cy="77188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256D0F-9384-B646-93B3-77B1A6595B76}"/>
              </a:ext>
            </a:extLst>
          </p:cNvPr>
          <p:cNvCxnSpPr>
            <a:cxnSpLocks/>
          </p:cNvCxnSpPr>
          <p:nvPr/>
        </p:nvCxnSpPr>
        <p:spPr>
          <a:xfrm>
            <a:off x="1561411" y="235170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AD6DB9-5C29-2C44-9AAF-120921809805}"/>
              </a:ext>
            </a:extLst>
          </p:cNvPr>
          <p:cNvCxnSpPr>
            <a:cxnSpLocks/>
          </p:cNvCxnSpPr>
          <p:nvPr/>
        </p:nvCxnSpPr>
        <p:spPr>
          <a:xfrm>
            <a:off x="1079029" y="273764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423E6F-F5CC-E944-BA05-04C661364712}"/>
              </a:ext>
            </a:extLst>
          </p:cNvPr>
          <p:cNvCxnSpPr>
            <a:cxnSpLocks/>
          </p:cNvCxnSpPr>
          <p:nvPr/>
        </p:nvCxnSpPr>
        <p:spPr>
          <a:xfrm>
            <a:off x="2672923" y="273764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F7F3821-B77F-7F43-8936-EBF8BA4E0E98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1842089" y="117125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116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5FE26-7F9F-B045-BBC0-3B91C62BEB99}"/>
              </a:ext>
            </a:extLst>
          </p:cNvPr>
          <p:cNvSpPr/>
          <p:nvPr/>
        </p:nvSpPr>
        <p:spPr>
          <a:xfrm>
            <a:off x="148247" y="15232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A09DC-7F36-3744-87E0-7A24E09F1576}"/>
              </a:ext>
            </a:extLst>
          </p:cNvPr>
          <p:cNvSpPr/>
          <p:nvPr/>
        </p:nvSpPr>
        <p:spPr>
          <a:xfrm>
            <a:off x="4018143" y="152325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2.</a:t>
            </a:r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E0CEB7-F4D0-AF40-A780-9D2520922055}"/>
              </a:ext>
            </a:extLst>
          </p:cNvPr>
          <p:cNvSpPr/>
          <p:nvPr/>
        </p:nvSpPr>
        <p:spPr>
          <a:xfrm>
            <a:off x="680019" y="1934309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89D2F4-D511-A244-AAE7-097AC96E418E}"/>
              </a:ext>
            </a:extLst>
          </p:cNvPr>
          <p:cNvSpPr/>
          <p:nvPr/>
        </p:nvSpPr>
        <p:spPr>
          <a:xfrm>
            <a:off x="2237593" y="1965766"/>
            <a:ext cx="798021" cy="77188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256D0F-9384-B646-93B3-77B1A6595B76}"/>
              </a:ext>
            </a:extLst>
          </p:cNvPr>
          <p:cNvCxnSpPr>
            <a:cxnSpLocks/>
          </p:cNvCxnSpPr>
          <p:nvPr/>
        </p:nvCxnSpPr>
        <p:spPr>
          <a:xfrm>
            <a:off x="1561411" y="235170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AD6DB9-5C29-2C44-9AAF-120921809805}"/>
              </a:ext>
            </a:extLst>
          </p:cNvPr>
          <p:cNvCxnSpPr>
            <a:cxnSpLocks/>
          </p:cNvCxnSpPr>
          <p:nvPr/>
        </p:nvCxnSpPr>
        <p:spPr>
          <a:xfrm>
            <a:off x="1079029" y="273764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423E6F-F5CC-E944-BA05-04C661364712}"/>
              </a:ext>
            </a:extLst>
          </p:cNvPr>
          <p:cNvCxnSpPr>
            <a:cxnSpLocks/>
          </p:cNvCxnSpPr>
          <p:nvPr/>
        </p:nvCxnSpPr>
        <p:spPr>
          <a:xfrm>
            <a:off x="2672923" y="273764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F7F3821-B77F-7F43-8936-EBF8BA4E0E98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1842089" y="117125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243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5FE26-7F9F-B045-BBC0-3B91C62BEB99}"/>
              </a:ext>
            </a:extLst>
          </p:cNvPr>
          <p:cNvSpPr/>
          <p:nvPr/>
        </p:nvSpPr>
        <p:spPr>
          <a:xfrm>
            <a:off x="148247" y="15232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A09DC-7F36-3744-87E0-7A24E09F1576}"/>
              </a:ext>
            </a:extLst>
          </p:cNvPr>
          <p:cNvSpPr/>
          <p:nvPr/>
        </p:nvSpPr>
        <p:spPr>
          <a:xfrm>
            <a:off x="4018143" y="152325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FD1CF1-CD1A-6645-891A-D4338054C029}"/>
              </a:ext>
            </a:extLst>
          </p:cNvPr>
          <p:cNvSpPr/>
          <p:nvPr/>
        </p:nvSpPr>
        <p:spPr>
          <a:xfrm>
            <a:off x="631770" y="2303831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1CD9A-A65B-1444-9814-26C1876399F8}"/>
              </a:ext>
            </a:extLst>
          </p:cNvPr>
          <p:cNvSpPr/>
          <p:nvPr/>
        </p:nvSpPr>
        <p:spPr>
          <a:xfrm>
            <a:off x="2189344" y="2335288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71E8-95EE-A343-BDBA-64D3510129F3}"/>
              </a:ext>
            </a:extLst>
          </p:cNvPr>
          <p:cNvCxnSpPr>
            <a:cxnSpLocks/>
          </p:cNvCxnSpPr>
          <p:nvPr/>
        </p:nvCxnSpPr>
        <p:spPr>
          <a:xfrm>
            <a:off x="1513162" y="2721229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B9DB54-E3C1-9E4D-86B5-F4A4EE8C385C}"/>
              </a:ext>
            </a:extLst>
          </p:cNvPr>
          <p:cNvCxnSpPr>
            <a:cxnSpLocks/>
          </p:cNvCxnSpPr>
          <p:nvPr/>
        </p:nvCxnSpPr>
        <p:spPr>
          <a:xfrm>
            <a:off x="1030780" y="3107170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024BF5-F1C4-624F-A074-55561AAA920C}"/>
              </a:ext>
            </a:extLst>
          </p:cNvPr>
          <p:cNvCxnSpPr>
            <a:cxnSpLocks/>
          </p:cNvCxnSpPr>
          <p:nvPr/>
        </p:nvCxnSpPr>
        <p:spPr>
          <a:xfrm>
            <a:off x="2624674" y="3107170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603ABB7E-382E-794A-8C19-CE0F9F0EFF9F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V="1">
            <a:off x="1793840" y="1540773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05412-0AE8-974C-92E4-F3173007B5A6}"/>
              </a:ext>
            </a:extLst>
          </p:cNvPr>
          <p:cNvSpPr/>
          <p:nvPr/>
        </p:nvSpPr>
        <p:spPr>
          <a:xfrm>
            <a:off x="1494479" y="1565167"/>
            <a:ext cx="742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F85D72-A785-7E49-ABA2-E03FAA2DB844}"/>
              </a:ext>
            </a:extLst>
          </p:cNvPr>
          <p:cNvSpPr/>
          <p:nvPr/>
        </p:nvSpPr>
        <p:spPr>
          <a:xfrm>
            <a:off x="1506438" y="2299841"/>
            <a:ext cx="6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11B62C-7271-D14C-BED2-7503D85DF348}"/>
              </a:ext>
            </a:extLst>
          </p:cNvPr>
          <p:cNvSpPr/>
          <p:nvPr/>
        </p:nvSpPr>
        <p:spPr>
          <a:xfrm>
            <a:off x="1038316" y="3179825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AADD5F-589B-924C-8679-B09C0115674D}"/>
              </a:ext>
            </a:extLst>
          </p:cNvPr>
          <p:cNvSpPr/>
          <p:nvPr/>
        </p:nvSpPr>
        <p:spPr>
          <a:xfrm>
            <a:off x="2602370" y="3179825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</p:spTree>
    <p:extLst>
      <p:ext uri="{BB962C8B-B14F-4D97-AF65-F5344CB8AC3E}">
        <p14:creationId xmlns:p14="http://schemas.microsoft.com/office/powerpoint/2010/main" val="1612604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5FE26-7F9F-B045-BBC0-3B91C62BEB99}"/>
              </a:ext>
            </a:extLst>
          </p:cNvPr>
          <p:cNvSpPr/>
          <p:nvPr/>
        </p:nvSpPr>
        <p:spPr>
          <a:xfrm>
            <a:off x="148247" y="15232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A09DC-7F36-3744-87E0-7A24E09F1576}"/>
              </a:ext>
            </a:extLst>
          </p:cNvPr>
          <p:cNvSpPr/>
          <p:nvPr/>
        </p:nvSpPr>
        <p:spPr>
          <a:xfrm>
            <a:off x="4018143" y="152325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FD1CF1-CD1A-6645-891A-D4338054C029}"/>
              </a:ext>
            </a:extLst>
          </p:cNvPr>
          <p:cNvSpPr/>
          <p:nvPr/>
        </p:nvSpPr>
        <p:spPr>
          <a:xfrm>
            <a:off x="612383" y="2183674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1CD9A-A65B-1444-9814-26C1876399F8}"/>
              </a:ext>
            </a:extLst>
          </p:cNvPr>
          <p:cNvSpPr/>
          <p:nvPr/>
        </p:nvSpPr>
        <p:spPr>
          <a:xfrm>
            <a:off x="2169957" y="2215131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71E8-95EE-A343-BDBA-64D3510129F3}"/>
              </a:ext>
            </a:extLst>
          </p:cNvPr>
          <p:cNvCxnSpPr>
            <a:cxnSpLocks/>
          </p:cNvCxnSpPr>
          <p:nvPr/>
        </p:nvCxnSpPr>
        <p:spPr>
          <a:xfrm>
            <a:off x="1493775" y="2601072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B9DB54-E3C1-9E4D-86B5-F4A4EE8C385C}"/>
              </a:ext>
            </a:extLst>
          </p:cNvPr>
          <p:cNvCxnSpPr>
            <a:cxnSpLocks/>
          </p:cNvCxnSpPr>
          <p:nvPr/>
        </p:nvCxnSpPr>
        <p:spPr>
          <a:xfrm>
            <a:off x="1011393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024BF5-F1C4-624F-A074-55561AAA920C}"/>
              </a:ext>
            </a:extLst>
          </p:cNvPr>
          <p:cNvCxnSpPr>
            <a:cxnSpLocks/>
          </p:cNvCxnSpPr>
          <p:nvPr/>
        </p:nvCxnSpPr>
        <p:spPr>
          <a:xfrm>
            <a:off x="2605287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603ABB7E-382E-794A-8C19-CE0F9F0EFF9F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V="1">
            <a:off x="1774453" y="1420616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05412-0AE8-974C-92E4-F3173007B5A6}"/>
              </a:ext>
            </a:extLst>
          </p:cNvPr>
          <p:cNvSpPr/>
          <p:nvPr/>
        </p:nvSpPr>
        <p:spPr>
          <a:xfrm>
            <a:off x="1316394" y="1445010"/>
            <a:ext cx="1059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F85D72-A785-7E49-ABA2-E03FAA2DB844}"/>
              </a:ext>
            </a:extLst>
          </p:cNvPr>
          <p:cNvSpPr/>
          <p:nvPr/>
        </p:nvSpPr>
        <p:spPr>
          <a:xfrm>
            <a:off x="1467816" y="2261298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11B62C-7271-D14C-BED2-7503D85DF348}"/>
              </a:ext>
            </a:extLst>
          </p:cNvPr>
          <p:cNvSpPr/>
          <p:nvPr/>
        </p:nvSpPr>
        <p:spPr>
          <a:xfrm>
            <a:off x="1018929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AADD5F-589B-924C-8679-B09C0115674D}"/>
              </a:ext>
            </a:extLst>
          </p:cNvPr>
          <p:cNvSpPr/>
          <p:nvPr/>
        </p:nvSpPr>
        <p:spPr>
          <a:xfrm>
            <a:off x="2582983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F70C88-EAFB-614A-B14D-AF10DCB04697}"/>
              </a:ext>
            </a:extLst>
          </p:cNvPr>
          <p:cNvSpPr/>
          <p:nvPr/>
        </p:nvSpPr>
        <p:spPr>
          <a:xfrm>
            <a:off x="6915917" y="4115494"/>
            <a:ext cx="1675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vector of 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A86DCE-BF68-7948-B0FF-28503BEC4283}"/>
              </a:ext>
            </a:extLst>
          </p:cNvPr>
          <p:cNvCxnSpPr>
            <a:cxnSpLocks/>
          </p:cNvCxnSpPr>
          <p:nvPr/>
        </p:nvCxnSpPr>
        <p:spPr>
          <a:xfrm flipH="1" flipV="1">
            <a:off x="6915917" y="3725576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1454999-251C-CA42-9BAC-DF721A31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68" y="3247587"/>
            <a:ext cx="2463800" cy="4445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06BA90F-ED89-604C-A004-9FD1DE0F8701}"/>
              </a:ext>
            </a:extLst>
          </p:cNvPr>
          <p:cNvGrpSpPr/>
          <p:nvPr/>
        </p:nvGrpSpPr>
        <p:grpSpPr>
          <a:xfrm>
            <a:off x="4359179" y="4451727"/>
            <a:ext cx="1767111" cy="1546539"/>
            <a:chOff x="4317811" y="5198636"/>
            <a:chExt cx="1767111" cy="154653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47A0B2-84A6-CC4B-9107-AA4E627BAAF9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F96A8C-7719-5747-9C86-680E23D4FFB3}"/>
                </a:ext>
              </a:extLst>
            </p:cNvPr>
            <p:cNvSpPr/>
            <p:nvPr/>
          </p:nvSpPr>
          <p:spPr>
            <a:xfrm>
              <a:off x="5209679" y="5201214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28C8BF-D27B-5346-97CD-4067F98A592D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F8A2F7-05BF-0948-A400-9525FDD3C3EB}"/>
                </a:ext>
              </a:extLst>
            </p:cNvPr>
            <p:cNvSpPr/>
            <p:nvPr/>
          </p:nvSpPr>
          <p:spPr>
            <a:xfrm>
              <a:off x="5201731" y="5973293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0142DE-E54E-2848-A252-CBC469AF971F}"/>
              </a:ext>
            </a:extLst>
          </p:cNvPr>
          <p:cNvCxnSpPr>
            <a:cxnSpLocks/>
          </p:cNvCxnSpPr>
          <p:nvPr/>
        </p:nvCxnSpPr>
        <p:spPr>
          <a:xfrm flipV="1">
            <a:off x="5845268" y="3723544"/>
            <a:ext cx="530117" cy="51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7103B92-6D70-D044-A1ED-98EFD60E8E8B}"/>
              </a:ext>
            </a:extLst>
          </p:cNvPr>
          <p:cNvSpPr/>
          <p:nvPr/>
        </p:nvSpPr>
        <p:spPr>
          <a:xfrm>
            <a:off x="65120" y="3743841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54C7DA-FE4D-6D4C-931F-6ECA6E5EDC05}"/>
              </a:ext>
            </a:extLst>
          </p:cNvPr>
          <p:cNvSpPr/>
          <p:nvPr/>
        </p:nvSpPr>
        <p:spPr>
          <a:xfrm>
            <a:off x="542869" y="6132138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3A37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CD0AC8-A739-9E4E-A181-CE75AE972879}"/>
              </a:ext>
            </a:extLst>
          </p:cNvPr>
          <p:cNvSpPr/>
          <p:nvPr/>
        </p:nvSpPr>
        <p:spPr>
          <a:xfrm>
            <a:off x="-36649" y="6439699"/>
            <a:ext cx="4088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d'accroissement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la population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265584-5F5A-4040-8EFB-E83923ABCEA5}"/>
              </a:ext>
            </a:extLst>
          </p:cNvPr>
          <p:cNvCxnSpPr>
            <a:cxnSpLocks/>
          </p:cNvCxnSpPr>
          <p:nvPr/>
        </p:nvCxnSpPr>
        <p:spPr>
          <a:xfrm flipV="1">
            <a:off x="996147" y="4451727"/>
            <a:ext cx="275312" cy="94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3EF1787-D8A8-5447-A86B-46DA431CF2F7}"/>
              </a:ext>
            </a:extLst>
          </p:cNvPr>
          <p:cNvSpPr/>
          <p:nvPr/>
        </p:nvSpPr>
        <p:spPr>
          <a:xfrm>
            <a:off x="2052208" y="5038943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57467F-15F3-D744-B4C1-597401EEF017}"/>
              </a:ext>
            </a:extLst>
          </p:cNvPr>
          <p:cNvCxnSpPr>
            <a:cxnSpLocks/>
          </p:cNvCxnSpPr>
          <p:nvPr/>
        </p:nvCxnSpPr>
        <p:spPr>
          <a:xfrm flipH="1" flipV="1">
            <a:off x="2212453" y="4598988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323D35A-1783-4B48-91FD-B2F88310982F}"/>
              </a:ext>
            </a:extLst>
          </p:cNvPr>
          <p:cNvSpPr/>
          <p:nvPr/>
        </p:nvSpPr>
        <p:spPr>
          <a:xfrm>
            <a:off x="110828" y="5455245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 + 1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A19B1A-C139-7B42-957E-BD13C87D3260}"/>
              </a:ext>
            </a:extLst>
          </p:cNvPr>
          <p:cNvSpPr txBox="1"/>
          <p:nvPr/>
        </p:nvSpPr>
        <p:spPr>
          <a:xfrm>
            <a:off x="4322618" y="3507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01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5FE26-7F9F-B045-BBC0-3B91C62BEB99}"/>
              </a:ext>
            </a:extLst>
          </p:cNvPr>
          <p:cNvSpPr/>
          <p:nvPr/>
        </p:nvSpPr>
        <p:spPr>
          <a:xfrm>
            <a:off x="148247" y="15232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A09DC-7F36-3744-87E0-7A24E09F1576}"/>
              </a:ext>
            </a:extLst>
          </p:cNvPr>
          <p:cNvSpPr/>
          <p:nvPr/>
        </p:nvSpPr>
        <p:spPr>
          <a:xfrm>
            <a:off x="4018143" y="152325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FD1CF1-CD1A-6645-891A-D4338054C029}"/>
              </a:ext>
            </a:extLst>
          </p:cNvPr>
          <p:cNvSpPr/>
          <p:nvPr/>
        </p:nvSpPr>
        <p:spPr>
          <a:xfrm>
            <a:off x="612383" y="2183674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1CD9A-A65B-1444-9814-26C1876399F8}"/>
              </a:ext>
            </a:extLst>
          </p:cNvPr>
          <p:cNvSpPr/>
          <p:nvPr/>
        </p:nvSpPr>
        <p:spPr>
          <a:xfrm>
            <a:off x="2169957" y="2215131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71E8-95EE-A343-BDBA-64D3510129F3}"/>
              </a:ext>
            </a:extLst>
          </p:cNvPr>
          <p:cNvCxnSpPr>
            <a:cxnSpLocks/>
          </p:cNvCxnSpPr>
          <p:nvPr/>
        </p:nvCxnSpPr>
        <p:spPr>
          <a:xfrm>
            <a:off x="1493775" y="2601072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B9DB54-E3C1-9E4D-86B5-F4A4EE8C385C}"/>
              </a:ext>
            </a:extLst>
          </p:cNvPr>
          <p:cNvCxnSpPr>
            <a:cxnSpLocks/>
          </p:cNvCxnSpPr>
          <p:nvPr/>
        </p:nvCxnSpPr>
        <p:spPr>
          <a:xfrm>
            <a:off x="1011393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024BF5-F1C4-624F-A074-55561AAA920C}"/>
              </a:ext>
            </a:extLst>
          </p:cNvPr>
          <p:cNvCxnSpPr>
            <a:cxnSpLocks/>
          </p:cNvCxnSpPr>
          <p:nvPr/>
        </p:nvCxnSpPr>
        <p:spPr>
          <a:xfrm>
            <a:off x="2605287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603ABB7E-382E-794A-8C19-CE0F9F0EFF9F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V="1">
            <a:off x="1774453" y="1420616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05412-0AE8-974C-92E4-F3173007B5A6}"/>
              </a:ext>
            </a:extLst>
          </p:cNvPr>
          <p:cNvSpPr/>
          <p:nvPr/>
        </p:nvSpPr>
        <p:spPr>
          <a:xfrm>
            <a:off x="1302769" y="1445010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F85D72-A785-7E49-ABA2-E03FAA2DB844}"/>
              </a:ext>
            </a:extLst>
          </p:cNvPr>
          <p:cNvSpPr/>
          <p:nvPr/>
        </p:nvSpPr>
        <p:spPr>
          <a:xfrm>
            <a:off x="1467816" y="2261298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11B62C-7271-D14C-BED2-7503D85DF348}"/>
              </a:ext>
            </a:extLst>
          </p:cNvPr>
          <p:cNvSpPr/>
          <p:nvPr/>
        </p:nvSpPr>
        <p:spPr>
          <a:xfrm>
            <a:off x="1018929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AADD5F-589B-924C-8679-B09C0115674D}"/>
              </a:ext>
            </a:extLst>
          </p:cNvPr>
          <p:cNvSpPr/>
          <p:nvPr/>
        </p:nvSpPr>
        <p:spPr>
          <a:xfrm>
            <a:off x="2582983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F70C88-EAFB-614A-B14D-AF10DCB04697}"/>
              </a:ext>
            </a:extLst>
          </p:cNvPr>
          <p:cNvSpPr/>
          <p:nvPr/>
        </p:nvSpPr>
        <p:spPr>
          <a:xfrm>
            <a:off x="6915917" y="4115494"/>
            <a:ext cx="1675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vector of 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A86DCE-BF68-7948-B0FF-28503BEC4283}"/>
              </a:ext>
            </a:extLst>
          </p:cNvPr>
          <p:cNvCxnSpPr>
            <a:cxnSpLocks/>
          </p:cNvCxnSpPr>
          <p:nvPr/>
        </p:nvCxnSpPr>
        <p:spPr>
          <a:xfrm flipH="1" flipV="1">
            <a:off x="6915917" y="3725576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1454999-251C-CA42-9BAC-DF721A31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68" y="3247587"/>
            <a:ext cx="2463800" cy="4445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06BA90F-ED89-604C-A004-9FD1DE0F8701}"/>
              </a:ext>
            </a:extLst>
          </p:cNvPr>
          <p:cNvGrpSpPr/>
          <p:nvPr/>
        </p:nvGrpSpPr>
        <p:grpSpPr>
          <a:xfrm>
            <a:off x="4359179" y="4451727"/>
            <a:ext cx="1767111" cy="1546539"/>
            <a:chOff x="4317811" y="5198636"/>
            <a:chExt cx="1767111" cy="154653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47A0B2-84A6-CC4B-9107-AA4E627BAAF9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F96A8C-7719-5747-9C86-680E23D4FFB3}"/>
                </a:ext>
              </a:extLst>
            </p:cNvPr>
            <p:cNvSpPr/>
            <p:nvPr/>
          </p:nvSpPr>
          <p:spPr>
            <a:xfrm>
              <a:off x="5209679" y="5201214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28C8BF-D27B-5346-97CD-4067F98A592D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F8A2F7-05BF-0948-A400-9525FDD3C3EB}"/>
                </a:ext>
              </a:extLst>
            </p:cNvPr>
            <p:cNvSpPr/>
            <p:nvPr/>
          </p:nvSpPr>
          <p:spPr>
            <a:xfrm>
              <a:off x="5201731" y="5973293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50142DE-E54E-2848-A252-CBC469AF971F}"/>
              </a:ext>
            </a:extLst>
          </p:cNvPr>
          <p:cNvCxnSpPr>
            <a:cxnSpLocks/>
          </p:cNvCxnSpPr>
          <p:nvPr/>
        </p:nvCxnSpPr>
        <p:spPr>
          <a:xfrm flipV="1">
            <a:off x="5845268" y="3723544"/>
            <a:ext cx="530117" cy="51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05ED87D-AD97-BF4C-8E74-FF2FEDBAF681}"/>
              </a:ext>
            </a:extLst>
          </p:cNvPr>
          <p:cNvSpPr/>
          <p:nvPr/>
        </p:nvSpPr>
        <p:spPr>
          <a:xfrm>
            <a:off x="6375385" y="6224256"/>
            <a:ext cx="2650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*Discrete time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103B92-6D70-D044-A1ED-98EFD60E8E8B}"/>
              </a:ext>
            </a:extLst>
          </p:cNvPr>
          <p:cNvSpPr/>
          <p:nvPr/>
        </p:nvSpPr>
        <p:spPr>
          <a:xfrm>
            <a:off x="65120" y="3743841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54C7DA-FE4D-6D4C-931F-6ECA6E5EDC05}"/>
              </a:ext>
            </a:extLst>
          </p:cNvPr>
          <p:cNvSpPr/>
          <p:nvPr/>
        </p:nvSpPr>
        <p:spPr>
          <a:xfrm>
            <a:off x="542869" y="6132138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3A37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CD0AC8-A739-9E4E-A181-CE75AE972879}"/>
              </a:ext>
            </a:extLst>
          </p:cNvPr>
          <p:cNvSpPr/>
          <p:nvPr/>
        </p:nvSpPr>
        <p:spPr>
          <a:xfrm>
            <a:off x="-36649" y="6439699"/>
            <a:ext cx="4088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Taux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d'accroissement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la population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265584-5F5A-4040-8EFB-E83923ABCEA5}"/>
              </a:ext>
            </a:extLst>
          </p:cNvPr>
          <p:cNvCxnSpPr>
            <a:cxnSpLocks/>
          </p:cNvCxnSpPr>
          <p:nvPr/>
        </p:nvCxnSpPr>
        <p:spPr>
          <a:xfrm flipV="1">
            <a:off x="996147" y="4451727"/>
            <a:ext cx="275312" cy="94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3EF1787-D8A8-5447-A86B-46DA431CF2F7}"/>
              </a:ext>
            </a:extLst>
          </p:cNvPr>
          <p:cNvSpPr/>
          <p:nvPr/>
        </p:nvSpPr>
        <p:spPr>
          <a:xfrm>
            <a:off x="2052208" y="5038943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57467F-15F3-D744-B4C1-597401EEF017}"/>
              </a:ext>
            </a:extLst>
          </p:cNvPr>
          <p:cNvCxnSpPr>
            <a:cxnSpLocks/>
          </p:cNvCxnSpPr>
          <p:nvPr/>
        </p:nvCxnSpPr>
        <p:spPr>
          <a:xfrm flipH="1" flipV="1">
            <a:off x="2212453" y="4598988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323D35A-1783-4B48-91FD-B2F88310982F}"/>
              </a:ext>
            </a:extLst>
          </p:cNvPr>
          <p:cNvSpPr/>
          <p:nvPr/>
        </p:nvSpPr>
        <p:spPr>
          <a:xfrm>
            <a:off x="110828" y="5455245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 + 1</a:t>
            </a:r>
          </a:p>
        </p:txBody>
      </p:sp>
    </p:spTree>
    <p:extLst>
      <p:ext uri="{BB962C8B-B14F-4D97-AF65-F5344CB8AC3E}">
        <p14:creationId xmlns:p14="http://schemas.microsoft.com/office/powerpoint/2010/main" val="1672945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5FE26-7F9F-B045-BBC0-3B91C62BEB99}"/>
              </a:ext>
            </a:extLst>
          </p:cNvPr>
          <p:cNvSpPr/>
          <p:nvPr/>
        </p:nvSpPr>
        <p:spPr>
          <a:xfrm>
            <a:off x="148247" y="15232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A09DC-7F36-3744-87E0-7A24E09F1576}"/>
              </a:ext>
            </a:extLst>
          </p:cNvPr>
          <p:cNvSpPr/>
          <p:nvPr/>
        </p:nvSpPr>
        <p:spPr>
          <a:xfrm>
            <a:off x="4018143" y="152325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FD1CF1-CD1A-6645-891A-D4338054C029}"/>
              </a:ext>
            </a:extLst>
          </p:cNvPr>
          <p:cNvSpPr/>
          <p:nvPr/>
        </p:nvSpPr>
        <p:spPr>
          <a:xfrm>
            <a:off x="612383" y="2183674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1CD9A-A65B-1444-9814-26C1876399F8}"/>
              </a:ext>
            </a:extLst>
          </p:cNvPr>
          <p:cNvSpPr/>
          <p:nvPr/>
        </p:nvSpPr>
        <p:spPr>
          <a:xfrm>
            <a:off x="2169957" y="2215131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71E8-95EE-A343-BDBA-64D3510129F3}"/>
              </a:ext>
            </a:extLst>
          </p:cNvPr>
          <p:cNvCxnSpPr>
            <a:cxnSpLocks/>
          </p:cNvCxnSpPr>
          <p:nvPr/>
        </p:nvCxnSpPr>
        <p:spPr>
          <a:xfrm>
            <a:off x="1493775" y="2601072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B9DB54-E3C1-9E4D-86B5-F4A4EE8C385C}"/>
              </a:ext>
            </a:extLst>
          </p:cNvPr>
          <p:cNvCxnSpPr>
            <a:cxnSpLocks/>
          </p:cNvCxnSpPr>
          <p:nvPr/>
        </p:nvCxnSpPr>
        <p:spPr>
          <a:xfrm>
            <a:off x="1011393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024BF5-F1C4-624F-A074-55561AAA920C}"/>
              </a:ext>
            </a:extLst>
          </p:cNvPr>
          <p:cNvCxnSpPr>
            <a:cxnSpLocks/>
          </p:cNvCxnSpPr>
          <p:nvPr/>
        </p:nvCxnSpPr>
        <p:spPr>
          <a:xfrm>
            <a:off x="2605287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603ABB7E-382E-794A-8C19-CE0F9F0EFF9F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V="1">
            <a:off x="1774453" y="1420616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05412-0AE8-974C-92E4-F3173007B5A6}"/>
              </a:ext>
            </a:extLst>
          </p:cNvPr>
          <p:cNvSpPr/>
          <p:nvPr/>
        </p:nvSpPr>
        <p:spPr>
          <a:xfrm>
            <a:off x="1302769" y="1445010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F85D72-A785-7E49-ABA2-E03FAA2DB844}"/>
              </a:ext>
            </a:extLst>
          </p:cNvPr>
          <p:cNvSpPr/>
          <p:nvPr/>
        </p:nvSpPr>
        <p:spPr>
          <a:xfrm>
            <a:off x="1467816" y="2261298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11B62C-7271-D14C-BED2-7503D85DF348}"/>
              </a:ext>
            </a:extLst>
          </p:cNvPr>
          <p:cNvSpPr/>
          <p:nvPr/>
        </p:nvSpPr>
        <p:spPr>
          <a:xfrm>
            <a:off x="1018929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AADD5F-589B-924C-8679-B09C0115674D}"/>
              </a:ext>
            </a:extLst>
          </p:cNvPr>
          <p:cNvSpPr/>
          <p:nvPr/>
        </p:nvSpPr>
        <p:spPr>
          <a:xfrm>
            <a:off x="2582983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8E250E-F8C3-BA4A-AB82-4AEFDF57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40" y="3121179"/>
            <a:ext cx="2463800" cy="4445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AAF94582-D413-0040-A169-BE8C28477829}"/>
              </a:ext>
            </a:extLst>
          </p:cNvPr>
          <p:cNvGrpSpPr/>
          <p:nvPr/>
        </p:nvGrpSpPr>
        <p:grpSpPr>
          <a:xfrm>
            <a:off x="1018926" y="4239732"/>
            <a:ext cx="1759163" cy="1560586"/>
            <a:chOff x="4317811" y="5184589"/>
            <a:chExt cx="1759163" cy="15605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5ECAE39-FE9A-094F-AF75-ED5ADE2D6B10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1923F8B-B647-6E49-998E-C6B5BC380CCE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24660E-3344-6946-BCD3-32D9436FC270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65F76D-991E-234E-A3BD-EDF4087301E2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341711F-3796-094E-99D7-9EF3A35F0A31}"/>
              </a:ext>
            </a:extLst>
          </p:cNvPr>
          <p:cNvSpPr/>
          <p:nvPr/>
        </p:nvSpPr>
        <p:spPr>
          <a:xfrm>
            <a:off x="3808251" y="4239732"/>
            <a:ext cx="86729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b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DC7AE5-772C-6649-813C-B2DB78EA746E}"/>
              </a:ext>
            </a:extLst>
          </p:cNvPr>
          <p:cNvSpPr/>
          <p:nvPr/>
        </p:nvSpPr>
        <p:spPr>
          <a:xfrm>
            <a:off x="3800303" y="5025661"/>
            <a:ext cx="87524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B46839-4956-B345-B8BF-B09CDEC20946}"/>
              </a:ext>
            </a:extLst>
          </p:cNvPr>
          <p:cNvSpPr/>
          <p:nvPr/>
        </p:nvSpPr>
        <p:spPr>
          <a:xfrm>
            <a:off x="5565024" y="4239732"/>
            <a:ext cx="228183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(1-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D99FBA-D1A6-B648-8E2B-7B5B3B3CEC74}"/>
              </a:ext>
            </a:extLst>
          </p:cNvPr>
          <p:cNvSpPr/>
          <p:nvPr/>
        </p:nvSpPr>
        <p:spPr>
          <a:xfrm>
            <a:off x="5557076" y="5025661"/>
            <a:ext cx="228978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651E22-299C-864E-921C-EA7E75411636}"/>
              </a:ext>
            </a:extLst>
          </p:cNvPr>
          <p:cNvSpPr/>
          <p:nvPr/>
        </p:nvSpPr>
        <p:spPr>
          <a:xfrm>
            <a:off x="1735311" y="3668324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50B574-A769-8644-8246-60194E23CD67}"/>
              </a:ext>
            </a:extLst>
          </p:cNvPr>
          <p:cNvSpPr/>
          <p:nvPr/>
        </p:nvSpPr>
        <p:spPr>
          <a:xfrm>
            <a:off x="4047262" y="3678711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D8562-6865-1540-8CE9-D4B8E145C3B0}"/>
              </a:ext>
            </a:extLst>
          </p:cNvPr>
          <p:cNvSpPr/>
          <p:nvPr/>
        </p:nvSpPr>
        <p:spPr>
          <a:xfrm>
            <a:off x="6364373" y="3678711"/>
            <a:ext cx="675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2D5B1E-6A32-D343-A0B6-C33B1C23A439}"/>
              </a:ext>
            </a:extLst>
          </p:cNvPr>
          <p:cNvSpPr/>
          <p:nvPr/>
        </p:nvSpPr>
        <p:spPr>
          <a:xfrm>
            <a:off x="3134991" y="478078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8E661E-009A-7C46-92FB-83791D6D8DFE}"/>
              </a:ext>
            </a:extLst>
          </p:cNvPr>
          <p:cNvSpPr/>
          <p:nvPr/>
        </p:nvSpPr>
        <p:spPr>
          <a:xfrm>
            <a:off x="4909306" y="473827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5451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5FE26-7F9F-B045-BBC0-3B91C62BEB99}"/>
              </a:ext>
            </a:extLst>
          </p:cNvPr>
          <p:cNvSpPr/>
          <p:nvPr/>
        </p:nvSpPr>
        <p:spPr>
          <a:xfrm>
            <a:off x="148247" y="15232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A09DC-7F36-3744-87E0-7A24E09F1576}"/>
              </a:ext>
            </a:extLst>
          </p:cNvPr>
          <p:cNvSpPr/>
          <p:nvPr/>
        </p:nvSpPr>
        <p:spPr>
          <a:xfrm>
            <a:off x="4018143" y="152325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FD1CF1-CD1A-6645-891A-D4338054C029}"/>
              </a:ext>
            </a:extLst>
          </p:cNvPr>
          <p:cNvSpPr/>
          <p:nvPr/>
        </p:nvSpPr>
        <p:spPr>
          <a:xfrm>
            <a:off x="612383" y="2183674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1CD9A-A65B-1444-9814-26C1876399F8}"/>
              </a:ext>
            </a:extLst>
          </p:cNvPr>
          <p:cNvSpPr/>
          <p:nvPr/>
        </p:nvSpPr>
        <p:spPr>
          <a:xfrm>
            <a:off x="2169957" y="2215131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71E8-95EE-A343-BDBA-64D3510129F3}"/>
              </a:ext>
            </a:extLst>
          </p:cNvPr>
          <p:cNvCxnSpPr>
            <a:cxnSpLocks/>
          </p:cNvCxnSpPr>
          <p:nvPr/>
        </p:nvCxnSpPr>
        <p:spPr>
          <a:xfrm>
            <a:off x="1493775" y="2601072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B9DB54-E3C1-9E4D-86B5-F4A4EE8C385C}"/>
              </a:ext>
            </a:extLst>
          </p:cNvPr>
          <p:cNvCxnSpPr>
            <a:cxnSpLocks/>
          </p:cNvCxnSpPr>
          <p:nvPr/>
        </p:nvCxnSpPr>
        <p:spPr>
          <a:xfrm>
            <a:off x="1011393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024BF5-F1C4-624F-A074-55561AAA920C}"/>
              </a:ext>
            </a:extLst>
          </p:cNvPr>
          <p:cNvCxnSpPr>
            <a:cxnSpLocks/>
          </p:cNvCxnSpPr>
          <p:nvPr/>
        </p:nvCxnSpPr>
        <p:spPr>
          <a:xfrm>
            <a:off x="2605287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603ABB7E-382E-794A-8C19-CE0F9F0EFF9F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V="1">
            <a:off x="1774453" y="1420616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05412-0AE8-974C-92E4-F3173007B5A6}"/>
              </a:ext>
            </a:extLst>
          </p:cNvPr>
          <p:cNvSpPr/>
          <p:nvPr/>
        </p:nvSpPr>
        <p:spPr>
          <a:xfrm>
            <a:off x="1302769" y="1445010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F85D72-A785-7E49-ABA2-E03FAA2DB844}"/>
              </a:ext>
            </a:extLst>
          </p:cNvPr>
          <p:cNvSpPr/>
          <p:nvPr/>
        </p:nvSpPr>
        <p:spPr>
          <a:xfrm>
            <a:off x="1467816" y="2261298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11B62C-7271-D14C-BED2-7503D85DF348}"/>
              </a:ext>
            </a:extLst>
          </p:cNvPr>
          <p:cNvSpPr/>
          <p:nvPr/>
        </p:nvSpPr>
        <p:spPr>
          <a:xfrm>
            <a:off x="1018929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AADD5F-589B-924C-8679-B09C0115674D}"/>
              </a:ext>
            </a:extLst>
          </p:cNvPr>
          <p:cNvSpPr/>
          <p:nvPr/>
        </p:nvSpPr>
        <p:spPr>
          <a:xfrm>
            <a:off x="2582983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8E250E-F8C3-BA4A-AB82-4AEFDF57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40" y="3121179"/>
            <a:ext cx="2463800" cy="4445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AAF94582-D413-0040-A169-BE8C28477829}"/>
              </a:ext>
            </a:extLst>
          </p:cNvPr>
          <p:cNvGrpSpPr/>
          <p:nvPr/>
        </p:nvGrpSpPr>
        <p:grpSpPr>
          <a:xfrm>
            <a:off x="1018926" y="4239732"/>
            <a:ext cx="1759163" cy="1560586"/>
            <a:chOff x="4317811" y="5184589"/>
            <a:chExt cx="1759163" cy="156058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5ECAE39-FE9A-094F-AF75-ED5ADE2D6B10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1923F8B-B647-6E49-998E-C6B5BC380CCE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24660E-3344-6946-BCD3-32D9436FC270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65F76D-991E-234E-A3BD-EDF4087301E2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341711F-3796-094E-99D7-9EF3A35F0A31}"/>
              </a:ext>
            </a:extLst>
          </p:cNvPr>
          <p:cNvSpPr/>
          <p:nvPr/>
        </p:nvSpPr>
        <p:spPr>
          <a:xfrm>
            <a:off x="3808251" y="4239732"/>
            <a:ext cx="86729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b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DC7AE5-772C-6649-813C-B2DB78EA746E}"/>
              </a:ext>
            </a:extLst>
          </p:cNvPr>
          <p:cNvSpPr/>
          <p:nvPr/>
        </p:nvSpPr>
        <p:spPr>
          <a:xfrm>
            <a:off x="3800303" y="5025661"/>
            <a:ext cx="87524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B46839-4956-B345-B8BF-B09CDEC20946}"/>
              </a:ext>
            </a:extLst>
          </p:cNvPr>
          <p:cNvSpPr/>
          <p:nvPr/>
        </p:nvSpPr>
        <p:spPr>
          <a:xfrm>
            <a:off x="5565024" y="4239732"/>
            <a:ext cx="228183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(1-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D99FBA-D1A6-B648-8E2B-7B5B3B3CEC74}"/>
              </a:ext>
            </a:extLst>
          </p:cNvPr>
          <p:cNvSpPr/>
          <p:nvPr/>
        </p:nvSpPr>
        <p:spPr>
          <a:xfrm>
            <a:off x="5557076" y="5025661"/>
            <a:ext cx="228978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651E22-299C-864E-921C-EA7E75411636}"/>
              </a:ext>
            </a:extLst>
          </p:cNvPr>
          <p:cNvSpPr/>
          <p:nvPr/>
        </p:nvSpPr>
        <p:spPr>
          <a:xfrm>
            <a:off x="1735311" y="3668324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50B574-A769-8644-8246-60194E23CD67}"/>
              </a:ext>
            </a:extLst>
          </p:cNvPr>
          <p:cNvSpPr/>
          <p:nvPr/>
        </p:nvSpPr>
        <p:spPr>
          <a:xfrm>
            <a:off x="4047262" y="3678711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6D8562-6865-1540-8CE9-D4B8E145C3B0}"/>
              </a:ext>
            </a:extLst>
          </p:cNvPr>
          <p:cNvSpPr/>
          <p:nvPr/>
        </p:nvSpPr>
        <p:spPr>
          <a:xfrm>
            <a:off x="6364373" y="3678711"/>
            <a:ext cx="675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2D5B1E-6A32-D343-A0B6-C33B1C23A439}"/>
              </a:ext>
            </a:extLst>
          </p:cNvPr>
          <p:cNvSpPr/>
          <p:nvPr/>
        </p:nvSpPr>
        <p:spPr>
          <a:xfrm>
            <a:off x="3134991" y="478078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8E661E-009A-7C46-92FB-83791D6D8DFE}"/>
              </a:ext>
            </a:extLst>
          </p:cNvPr>
          <p:cNvSpPr/>
          <p:nvPr/>
        </p:nvSpPr>
        <p:spPr>
          <a:xfrm>
            <a:off x="4909306" y="473827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54F323-3E84-D345-B022-F55CCA2DEC06}"/>
              </a:ext>
            </a:extLst>
          </p:cNvPr>
          <p:cNvSpPr/>
          <p:nvPr/>
        </p:nvSpPr>
        <p:spPr>
          <a:xfrm>
            <a:off x="236912" y="6164976"/>
            <a:ext cx="9093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Population growth will depend on population structure!</a:t>
            </a:r>
          </a:p>
        </p:txBody>
      </p:sp>
    </p:spTree>
    <p:extLst>
      <p:ext uri="{BB962C8B-B14F-4D97-AF65-F5344CB8AC3E}">
        <p14:creationId xmlns:p14="http://schemas.microsoft.com/office/powerpoint/2010/main" val="2848180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15FE26-7F9F-B045-BBC0-3B91C62BEB99}"/>
              </a:ext>
            </a:extLst>
          </p:cNvPr>
          <p:cNvSpPr/>
          <p:nvPr/>
        </p:nvSpPr>
        <p:spPr>
          <a:xfrm>
            <a:off x="148247" y="152325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5A09DC-7F36-3744-87E0-7A24E09F1576}"/>
              </a:ext>
            </a:extLst>
          </p:cNvPr>
          <p:cNvSpPr/>
          <p:nvPr/>
        </p:nvSpPr>
        <p:spPr>
          <a:xfrm>
            <a:off x="4018143" y="152325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FD1CF1-CD1A-6645-891A-D4338054C029}"/>
              </a:ext>
            </a:extLst>
          </p:cNvPr>
          <p:cNvSpPr/>
          <p:nvPr/>
        </p:nvSpPr>
        <p:spPr>
          <a:xfrm>
            <a:off x="612383" y="2183674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1CD9A-A65B-1444-9814-26C1876399F8}"/>
              </a:ext>
            </a:extLst>
          </p:cNvPr>
          <p:cNvSpPr/>
          <p:nvPr/>
        </p:nvSpPr>
        <p:spPr>
          <a:xfrm>
            <a:off x="2169957" y="2215131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71E8-95EE-A343-BDBA-64D3510129F3}"/>
              </a:ext>
            </a:extLst>
          </p:cNvPr>
          <p:cNvCxnSpPr>
            <a:cxnSpLocks/>
          </p:cNvCxnSpPr>
          <p:nvPr/>
        </p:nvCxnSpPr>
        <p:spPr>
          <a:xfrm>
            <a:off x="1493775" y="2601072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B9DB54-E3C1-9E4D-86B5-F4A4EE8C385C}"/>
              </a:ext>
            </a:extLst>
          </p:cNvPr>
          <p:cNvCxnSpPr>
            <a:cxnSpLocks/>
          </p:cNvCxnSpPr>
          <p:nvPr/>
        </p:nvCxnSpPr>
        <p:spPr>
          <a:xfrm>
            <a:off x="1011393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024BF5-F1C4-624F-A074-55561AAA920C}"/>
              </a:ext>
            </a:extLst>
          </p:cNvPr>
          <p:cNvCxnSpPr>
            <a:cxnSpLocks/>
          </p:cNvCxnSpPr>
          <p:nvPr/>
        </p:nvCxnSpPr>
        <p:spPr>
          <a:xfrm>
            <a:off x="2605287" y="2987013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603ABB7E-382E-794A-8C19-CE0F9F0EFF9F}"/>
              </a:ext>
            </a:extLst>
          </p:cNvPr>
          <p:cNvCxnSpPr>
            <a:cxnSpLocks/>
            <a:stCxn id="19" idx="0"/>
            <a:endCxn id="18" idx="0"/>
          </p:cNvCxnSpPr>
          <p:nvPr/>
        </p:nvCxnSpPr>
        <p:spPr>
          <a:xfrm rot="16200000" flipV="1">
            <a:off x="1774453" y="1420616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EF05412-0AE8-974C-92E4-F3173007B5A6}"/>
              </a:ext>
            </a:extLst>
          </p:cNvPr>
          <p:cNvSpPr/>
          <p:nvPr/>
        </p:nvSpPr>
        <p:spPr>
          <a:xfrm>
            <a:off x="1302769" y="1445010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F85D72-A785-7E49-ABA2-E03FAA2DB844}"/>
              </a:ext>
            </a:extLst>
          </p:cNvPr>
          <p:cNvSpPr/>
          <p:nvPr/>
        </p:nvSpPr>
        <p:spPr>
          <a:xfrm>
            <a:off x="1467816" y="2261298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11B62C-7271-D14C-BED2-7503D85DF348}"/>
              </a:ext>
            </a:extLst>
          </p:cNvPr>
          <p:cNvSpPr/>
          <p:nvPr/>
        </p:nvSpPr>
        <p:spPr>
          <a:xfrm>
            <a:off x="1018929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AADD5F-589B-924C-8679-B09C0115674D}"/>
              </a:ext>
            </a:extLst>
          </p:cNvPr>
          <p:cNvSpPr/>
          <p:nvPr/>
        </p:nvSpPr>
        <p:spPr>
          <a:xfrm>
            <a:off x="2582983" y="305966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E5F35E-38A3-294F-AB1F-D133264AB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1655"/>
            <a:ext cx="9144000" cy="37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07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4287-CE58-5443-9F47-8D9CFF8D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66888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E396-28A1-5A49-94C0-A404EE4A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8675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dirty="0"/>
              <a:t>Compartmental/mechanistic/mathematical models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0070C0"/>
                </a:solidFill>
              </a:rPr>
              <a:t>	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compartiments</a:t>
            </a:r>
            <a:endParaRPr lang="en-US" sz="28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000" dirty="0"/>
          </a:p>
          <a:p>
            <a:r>
              <a:rPr lang="en-US" sz="2800" dirty="0"/>
              <a:t>Continuous vs. discrete models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0070C0"/>
                </a:solidFill>
              </a:rPr>
              <a:t> 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temps continue vs.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		temps </a:t>
            </a:r>
            <a:r>
              <a:rPr lang="en-US" sz="2800" i="1" dirty="0" err="1">
                <a:solidFill>
                  <a:srgbClr val="0070C0"/>
                </a:solidFill>
              </a:rPr>
              <a:t>discrète</a:t>
            </a:r>
            <a:br>
              <a:rPr lang="en-US" sz="2800" dirty="0">
                <a:solidFill>
                  <a:srgbClr val="0070C0"/>
                </a:solidFill>
              </a:rPr>
            </a:br>
            <a:endParaRPr lang="en-US" sz="1000" dirty="0">
              <a:solidFill>
                <a:srgbClr val="0070C0"/>
              </a:solidFill>
            </a:endParaRPr>
          </a:p>
          <a:p>
            <a:r>
              <a:rPr lang="en-US" sz="2800" dirty="0"/>
              <a:t>Deterministic vs. stochastic models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	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détérministique</a:t>
            </a:r>
            <a:r>
              <a:rPr lang="en-US" sz="2800" i="1" dirty="0">
                <a:solidFill>
                  <a:srgbClr val="0070C0"/>
                </a:solidFill>
              </a:rPr>
              <a:t> vs. </a:t>
            </a:r>
            <a:r>
              <a:rPr lang="en-US" sz="2800" i="1" dirty="0" err="1">
                <a:solidFill>
                  <a:srgbClr val="0070C0"/>
                </a:solidFill>
              </a:rPr>
              <a:t>stochastique</a:t>
            </a:r>
            <a:r>
              <a:rPr lang="en-US" sz="2800" i="1" dirty="0">
                <a:solidFill>
                  <a:srgbClr val="0070C0"/>
                </a:solidFill>
              </a:rPr>
              <a:t> </a:t>
            </a:r>
          </a:p>
          <a:p>
            <a:pPr marL="0" indent="0">
              <a:buNone/>
            </a:pPr>
            <a:endParaRPr lang="en-US" sz="1000" i="1" dirty="0">
              <a:solidFill>
                <a:srgbClr val="0070C0"/>
              </a:solidFill>
            </a:endParaRPr>
          </a:p>
          <a:p>
            <a:r>
              <a:rPr lang="en-US" sz="2800" dirty="0"/>
              <a:t>Structured models</a:t>
            </a:r>
          </a:p>
          <a:p>
            <a:pPr marL="0" indent="0">
              <a:buNone/>
            </a:pPr>
            <a:r>
              <a:rPr lang="en-US" sz="2800" dirty="0"/>
              <a:t>  	</a:t>
            </a:r>
            <a:r>
              <a:rPr lang="en-US" sz="2800" dirty="0">
                <a:solidFill>
                  <a:srgbClr val="0070C0"/>
                </a:solidFill>
              </a:rPr>
              <a:t> 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structurés</a:t>
            </a:r>
            <a:r>
              <a:rPr lang="en-US" sz="2800" i="1" dirty="0">
                <a:solidFill>
                  <a:srgbClr val="0070C0"/>
                </a:solidFill>
              </a:rPr>
              <a:t>.</a:t>
            </a:r>
            <a:endParaRPr lang="en-US" sz="2800" dirty="0">
              <a:solidFill>
                <a:srgbClr val="0070C0"/>
              </a:solidFill>
            </a:endParaRPr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2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0225-8794-EC40-9C14-211492AB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908658"/>
            <a:ext cx="8961120" cy="480793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Populations are divided into compartments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populations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subdivisées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en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br>
              <a:rPr lang="en-US" sz="2600" dirty="0">
                <a:latin typeface="Helvetica" pitchFamily="2" charset="0"/>
              </a:rPr>
            </a:b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Individuals within a compartment are homogeneously mixed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individus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d'un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mélangés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manière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homogène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Compartments and transition rates are determined by biological systems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déterminés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par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systèmes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biologiques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Rates of transferring between compartments are expressed mathematically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entre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exprimés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mathématiquement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539DE1-FA9B-9544-9BC5-9C2B570B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888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Compartmental</a:t>
            </a:r>
            <a:r>
              <a:rPr lang="en-US" sz="3200" b="1" dirty="0"/>
              <a:t>/Mechanistic/Mathematical Models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BCCAB9-5E3B-CE43-AF15-D0336ACB6ECC}"/>
              </a:ext>
            </a:extLst>
          </p:cNvPr>
          <p:cNvSpPr/>
          <p:nvPr/>
        </p:nvSpPr>
        <p:spPr>
          <a:xfrm>
            <a:off x="91440" y="881149"/>
            <a:ext cx="8961120" cy="5976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478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4287-CE58-5443-9F47-8D9CFF8D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193" y="133515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Helvetica" pitchFamily="2" charset="0"/>
              </a:rPr>
              <a:t>3. Two-population model</a:t>
            </a:r>
            <a:br>
              <a:rPr lang="en-US" sz="3600" b="1" dirty="0">
                <a:latin typeface="Helvetica" pitchFamily="2" charset="0"/>
              </a:rPr>
            </a:br>
            <a:r>
              <a:rPr lang="en-US" sz="3600" b="1" dirty="0">
                <a:solidFill>
                  <a:srgbClr val="0070C0"/>
                </a:solidFill>
                <a:latin typeface="Helvetica" pitchFamily="2" charset="0"/>
              </a:rPr>
              <a:t>3. </a:t>
            </a:r>
            <a:r>
              <a:rPr lang="en-US" sz="3600" b="1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3600" b="1" dirty="0">
                <a:solidFill>
                  <a:srgbClr val="0070C0"/>
                </a:solidFill>
                <a:latin typeface="Helvetica" pitchFamily="2" charset="0"/>
              </a:rPr>
              <a:t> de deux populations</a:t>
            </a:r>
            <a:br>
              <a:rPr lang="en-US" sz="3600" dirty="0">
                <a:latin typeface="Helvetica" pitchFamily="2" charset="0"/>
              </a:rPr>
            </a:br>
            <a:endParaRPr lang="en-US" sz="360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ED2B4-B317-C146-92E4-47EA5E679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68" y="95522"/>
            <a:ext cx="6858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50B07-F4AA-E44E-A037-A140DAC3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6633" cy="8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22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3D4EFC-F70B-6C4B-9290-4B5C103F827A}"/>
              </a:ext>
            </a:extLst>
          </p:cNvPr>
          <p:cNvSpPr/>
          <p:nvPr/>
        </p:nvSpPr>
        <p:spPr>
          <a:xfrm>
            <a:off x="602672" y="3429000"/>
            <a:ext cx="79386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effectLst/>
                <a:latin typeface="Helvetica" pitchFamily="2" charset="0"/>
              </a:rPr>
              <a:t>How does the population of fossa regulate the population of lemurs in </a:t>
            </a:r>
            <a:r>
              <a:rPr lang="en-US" sz="2800" b="1" dirty="0" err="1">
                <a:effectLst/>
                <a:latin typeface="Helvetica" pitchFamily="2" charset="0"/>
              </a:rPr>
              <a:t>Ranomafana</a:t>
            </a:r>
            <a:r>
              <a:rPr lang="en-US" sz="2800" b="1" dirty="0">
                <a:effectLst/>
                <a:latin typeface="Helvetica" pitchFamily="2" charset="0"/>
              </a:rPr>
              <a:t>?</a:t>
            </a:r>
          </a:p>
          <a:p>
            <a:pPr algn="ctr"/>
            <a:br>
              <a:rPr lang="en-US" sz="2800" b="1" dirty="0">
                <a:solidFill>
                  <a:srgbClr val="0365C0"/>
                </a:solidFill>
                <a:effectLst/>
                <a:latin typeface="Helvetica" pitchFamily="2" charset="0"/>
              </a:rPr>
            </a:br>
            <a:r>
              <a:rPr lang="en-US" sz="2800" i="1" dirty="0">
                <a:solidFill>
                  <a:srgbClr val="0365C0"/>
                </a:solidFill>
                <a:effectLst/>
                <a:latin typeface="Helvetica" pitchFamily="2" charset="0"/>
              </a:rPr>
              <a:t>Comment la population de “fossa” </a:t>
            </a:r>
            <a:r>
              <a:rPr lang="en-US" sz="2800" i="1" dirty="0" err="1">
                <a:solidFill>
                  <a:srgbClr val="0365C0"/>
                </a:solidFill>
                <a:effectLst/>
                <a:latin typeface="Helvetica" pitchFamily="2" charset="0"/>
              </a:rPr>
              <a:t>régule</a:t>
            </a:r>
            <a:r>
              <a:rPr lang="en-US" sz="2800" i="1" dirty="0">
                <a:solidFill>
                  <a:srgbClr val="0365C0"/>
                </a:solidFill>
                <a:effectLst/>
                <a:latin typeface="Helvetica" pitchFamily="2" charset="0"/>
              </a:rPr>
              <a:t> la population de </a:t>
            </a:r>
            <a:r>
              <a:rPr lang="en-US" sz="2800" i="1" dirty="0" err="1">
                <a:solidFill>
                  <a:srgbClr val="0365C0"/>
                </a:solidFill>
                <a:effectLst/>
                <a:latin typeface="Helvetica" pitchFamily="2" charset="0"/>
              </a:rPr>
              <a:t>lemuriens</a:t>
            </a:r>
            <a:r>
              <a:rPr lang="en-US" sz="2800" i="1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sz="2800" i="1" dirty="0" err="1">
                <a:solidFill>
                  <a:srgbClr val="0365C0"/>
                </a:solidFill>
                <a:effectLst/>
                <a:latin typeface="Helvetica" pitchFamily="2" charset="0"/>
              </a:rPr>
              <a:t>à</a:t>
            </a:r>
            <a:r>
              <a:rPr lang="en-US" sz="2800" i="1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sz="2800" i="1" dirty="0" err="1">
                <a:solidFill>
                  <a:srgbClr val="0365C0"/>
                </a:solidFill>
                <a:effectLst/>
                <a:latin typeface="Helvetica" pitchFamily="2" charset="0"/>
              </a:rPr>
              <a:t>Ranomafana</a:t>
            </a:r>
            <a:r>
              <a:rPr lang="en-US" sz="2800" i="1" dirty="0">
                <a:solidFill>
                  <a:srgbClr val="0365C0"/>
                </a:solidFill>
                <a:effectLst/>
                <a:latin typeface="Helvetica" pitchFamily="2" charset="0"/>
              </a:rPr>
              <a:t>?</a:t>
            </a:r>
            <a:endParaRPr lang="en-US" sz="28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04B74-4AAE-A04C-B578-548A5722375F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1981210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A87B8D-43B3-0D45-AB4E-4089118600C5}"/>
              </a:ext>
            </a:extLst>
          </p:cNvPr>
          <p:cNvSpPr/>
          <p:nvPr/>
        </p:nvSpPr>
        <p:spPr>
          <a:xfrm>
            <a:off x="839592" y="4485396"/>
            <a:ext cx="1163781" cy="1180407"/>
          </a:xfrm>
          <a:prstGeom prst="rect">
            <a:avLst/>
          </a:prstGeom>
          <a:gradFill flip="none" rotWithShape="1">
            <a:gsLst>
              <a:gs pos="0">
                <a:srgbClr val="700503"/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0CEC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7FC49-1C37-AF40-8F05-75811D4AA1F7}"/>
              </a:ext>
            </a:extLst>
          </p:cNvPr>
          <p:cNvSpPr/>
          <p:nvPr/>
        </p:nvSpPr>
        <p:spPr>
          <a:xfrm>
            <a:off x="839593" y="2189019"/>
            <a:ext cx="1163781" cy="1180407"/>
          </a:xfrm>
          <a:prstGeom prst="rect">
            <a:avLst/>
          </a:prstGeom>
          <a:gradFill flip="none" rotWithShape="1">
            <a:gsLst>
              <a:gs pos="0">
                <a:srgbClr val="102141"/>
              </a:gs>
              <a:gs pos="50000">
                <a:schemeClr val="accent1"/>
              </a:gs>
              <a:gs pos="100000">
                <a:srgbClr val="B2ECE7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2EE3DC-FF38-DF48-81A3-C39F565CD12A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2545153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A87B8D-43B3-0D45-AB4E-4089118600C5}"/>
              </a:ext>
            </a:extLst>
          </p:cNvPr>
          <p:cNvSpPr/>
          <p:nvPr/>
        </p:nvSpPr>
        <p:spPr>
          <a:xfrm>
            <a:off x="839592" y="4485396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7FC49-1C37-AF40-8F05-75811D4AA1F7}"/>
              </a:ext>
            </a:extLst>
          </p:cNvPr>
          <p:cNvSpPr/>
          <p:nvPr/>
        </p:nvSpPr>
        <p:spPr>
          <a:xfrm>
            <a:off x="839593" y="2189019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2EE3DC-FF38-DF48-81A3-C39F565CD12A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2.</a:t>
            </a:r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2483082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A87B8D-43B3-0D45-AB4E-4089118600C5}"/>
              </a:ext>
            </a:extLst>
          </p:cNvPr>
          <p:cNvSpPr/>
          <p:nvPr/>
        </p:nvSpPr>
        <p:spPr>
          <a:xfrm>
            <a:off x="839593" y="5031810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7FC49-1C37-AF40-8F05-75811D4AA1F7}"/>
              </a:ext>
            </a:extLst>
          </p:cNvPr>
          <p:cNvSpPr/>
          <p:nvPr/>
        </p:nvSpPr>
        <p:spPr>
          <a:xfrm>
            <a:off x="839593" y="2189019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D628732-EDF1-8342-816E-A6DB46B0FC6A}"/>
              </a:ext>
            </a:extLst>
          </p:cNvPr>
          <p:cNvCxnSpPr>
            <a:cxnSpLocks/>
            <a:stCxn id="8" idx="0"/>
            <a:endCxn id="8" idx="3"/>
          </p:cNvCxnSpPr>
          <p:nvPr/>
        </p:nvCxnSpPr>
        <p:spPr>
          <a:xfrm rot="16200000" flipH="1">
            <a:off x="1417327" y="2193176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481110-DFCC-CE47-AE3F-8904D12E1114}"/>
              </a:ext>
            </a:extLst>
          </p:cNvPr>
          <p:cNvSpPr/>
          <p:nvPr/>
        </p:nvSpPr>
        <p:spPr>
          <a:xfrm>
            <a:off x="1355191" y="1464379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7D33-0650-3345-B3D1-F50A5BF9D579}"/>
              </a:ext>
            </a:extLst>
          </p:cNvPr>
          <p:cNvSpPr/>
          <p:nvPr/>
        </p:nvSpPr>
        <p:spPr>
          <a:xfrm>
            <a:off x="1455652" y="3369426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3359B90E-D912-8D4C-AC33-7E785E92CA42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1179775" y="3611133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08D3F66-A4CB-CA49-A873-9CFFD7FBE31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1095" y="5010313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018601C-97CC-1148-A36D-B1D6321CBD80}"/>
              </a:ext>
            </a:extLst>
          </p:cNvPr>
          <p:cNvSpPr/>
          <p:nvPr/>
        </p:nvSpPr>
        <p:spPr>
          <a:xfrm>
            <a:off x="115160" y="4072275"/>
            <a:ext cx="19427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78A630-CD6A-5442-BC21-00C92D73D8EB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BAB4DA0-7280-3D45-AC97-2B0B587F822A}"/>
              </a:ext>
            </a:extLst>
          </p:cNvPr>
          <p:cNvCxnSpPr>
            <a:cxnSpLocks/>
          </p:cNvCxnSpPr>
          <p:nvPr/>
        </p:nvCxnSpPr>
        <p:spPr>
          <a:xfrm rot="5400000">
            <a:off x="1286892" y="6382834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70B4971-8C6A-5142-A338-C32E441C2FCF}"/>
              </a:ext>
            </a:extLst>
          </p:cNvPr>
          <p:cNvSpPr/>
          <p:nvPr/>
        </p:nvSpPr>
        <p:spPr>
          <a:xfrm>
            <a:off x="1487491" y="6235531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</p:spTree>
    <p:extLst>
      <p:ext uri="{BB962C8B-B14F-4D97-AF65-F5344CB8AC3E}">
        <p14:creationId xmlns:p14="http://schemas.microsoft.com/office/powerpoint/2010/main" val="4212385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A87B8D-43B3-0D45-AB4E-4089118600C5}"/>
              </a:ext>
            </a:extLst>
          </p:cNvPr>
          <p:cNvSpPr/>
          <p:nvPr/>
        </p:nvSpPr>
        <p:spPr>
          <a:xfrm>
            <a:off x="839593" y="5031810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7FC49-1C37-AF40-8F05-75811D4AA1F7}"/>
              </a:ext>
            </a:extLst>
          </p:cNvPr>
          <p:cNvSpPr/>
          <p:nvPr/>
        </p:nvSpPr>
        <p:spPr>
          <a:xfrm>
            <a:off x="839593" y="2189019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D628732-EDF1-8342-816E-A6DB46B0FC6A}"/>
              </a:ext>
            </a:extLst>
          </p:cNvPr>
          <p:cNvCxnSpPr>
            <a:cxnSpLocks/>
            <a:stCxn id="8" idx="0"/>
            <a:endCxn id="8" idx="3"/>
          </p:cNvCxnSpPr>
          <p:nvPr/>
        </p:nvCxnSpPr>
        <p:spPr>
          <a:xfrm rot="16200000" flipH="1">
            <a:off x="1417327" y="2193176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481110-DFCC-CE47-AE3F-8904D12E1114}"/>
              </a:ext>
            </a:extLst>
          </p:cNvPr>
          <p:cNvSpPr/>
          <p:nvPr/>
        </p:nvSpPr>
        <p:spPr>
          <a:xfrm>
            <a:off x="1355191" y="1464379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7D33-0650-3345-B3D1-F50A5BF9D579}"/>
              </a:ext>
            </a:extLst>
          </p:cNvPr>
          <p:cNvSpPr/>
          <p:nvPr/>
        </p:nvSpPr>
        <p:spPr>
          <a:xfrm>
            <a:off x="1455652" y="3369426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3359B90E-D912-8D4C-AC33-7E785E92CA42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1179775" y="3611133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08D3F66-A4CB-CA49-A873-9CFFD7FBE31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61095" y="5010313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F2FBC27-7FE8-3C4A-BE33-7DC46FC6E212}"/>
              </a:ext>
            </a:extLst>
          </p:cNvPr>
          <p:cNvCxnSpPr>
            <a:cxnSpLocks/>
          </p:cNvCxnSpPr>
          <p:nvPr/>
        </p:nvCxnSpPr>
        <p:spPr>
          <a:xfrm flipH="1">
            <a:off x="1647444" y="2902217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E158398-99DC-CA45-8C25-A1CB18BEBA53}"/>
              </a:ext>
            </a:extLst>
          </p:cNvPr>
          <p:cNvSpPr/>
          <p:nvPr/>
        </p:nvSpPr>
        <p:spPr>
          <a:xfrm>
            <a:off x="115160" y="4072275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58F1EE-38FB-5241-9539-0439B68E1652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9E9D9C6A-17CA-A34B-AB03-C144B1F7DECD}"/>
              </a:ext>
            </a:extLst>
          </p:cNvPr>
          <p:cNvCxnSpPr>
            <a:cxnSpLocks/>
          </p:cNvCxnSpPr>
          <p:nvPr/>
        </p:nvCxnSpPr>
        <p:spPr>
          <a:xfrm rot="5400000">
            <a:off x="1286892" y="6382834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9D0322A-E14F-B64F-96CC-148C4EB44EBA}"/>
              </a:ext>
            </a:extLst>
          </p:cNvPr>
          <p:cNvSpPr/>
          <p:nvPr/>
        </p:nvSpPr>
        <p:spPr>
          <a:xfrm>
            <a:off x="1487491" y="6235531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</p:spTree>
    <p:extLst>
      <p:ext uri="{BB962C8B-B14F-4D97-AF65-F5344CB8AC3E}">
        <p14:creationId xmlns:p14="http://schemas.microsoft.com/office/powerpoint/2010/main" val="8345646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DECDD97-12C3-724D-8965-E99C4F5E2696}"/>
              </a:ext>
            </a:extLst>
          </p:cNvPr>
          <p:cNvCxnSpPr>
            <a:cxnSpLocks/>
          </p:cNvCxnSpPr>
          <p:nvPr/>
        </p:nvCxnSpPr>
        <p:spPr>
          <a:xfrm flipH="1">
            <a:off x="1647444" y="2902217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7FC49-1C37-AF40-8F05-75811D4AA1F7}"/>
              </a:ext>
            </a:extLst>
          </p:cNvPr>
          <p:cNvSpPr/>
          <p:nvPr/>
        </p:nvSpPr>
        <p:spPr>
          <a:xfrm>
            <a:off x="839593" y="2189019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D628732-EDF1-8342-816E-A6DB46B0FC6A}"/>
              </a:ext>
            </a:extLst>
          </p:cNvPr>
          <p:cNvCxnSpPr>
            <a:cxnSpLocks/>
            <a:stCxn id="8" idx="0"/>
            <a:endCxn id="8" idx="3"/>
          </p:cNvCxnSpPr>
          <p:nvPr/>
        </p:nvCxnSpPr>
        <p:spPr>
          <a:xfrm rot="16200000" flipH="1">
            <a:off x="1417327" y="2193176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481110-DFCC-CE47-AE3F-8904D12E1114}"/>
              </a:ext>
            </a:extLst>
          </p:cNvPr>
          <p:cNvSpPr/>
          <p:nvPr/>
        </p:nvSpPr>
        <p:spPr>
          <a:xfrm>
            <a:off x="1355191" y="1464379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7D33-0650-3345-B3D1-F50A5BF9D579}"/>
              </a:ext>
            </a:extLst>
          </p:cNvPr>
          <p:cNvSpPr/>
          <p:nvPr/>
        </p:nvSpPr>
        <p:spPr>
          <a:xfrm>
            <a:off x="1455652" y="3369426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3359B90E-D912-8D4C-AC33-7E785E92CA42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1179775" y="3611133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910C-DD80-B546-8FCF-63622C9FA9DB}"/>
              </a:ext>
            </a:extLst>
          </p:cNvPr>
          <p:cNvSpPr/>
          <p:nvPr/>
        </p:nvSpPr>
        <p:spPr>
          <a:xfrm>
            <a:off x="1501156" y="3632033"/>
            <a:ext cx="314910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(depends on fossa population)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2613DB-33D4-3941-ACD5-93B7D209400A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861095" y="5010313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14C868-BD5F-CD4B-B8DD-AF7C3207582C}"/>
              </a:ext>
            </a:extLst>
          </p:cNvPr>
          <p:cNvSpPr/>
          <p:nvPr/>
        </p:nvSpPr>
        <p:spPr>
          <a:xfrm>
            <a:off x="115160" y="4072275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BD5A85E7-B2FB-4C4F-9471-D0FFCA2FF276}"/>
              </a:ext>
            </a:extLst>
          </p:cNvPr>
          <p:cNvCxnSpPr>
            <a:cxnSpLocks/>
          </p:cNvCxnSpPr>
          <p:nvPr/>
        </p:nvCxnSpPr>
        <p:spPr>
          <a:xfrm rot="5400000">
            <a:off x="1286892" y="6382834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38035A2-724D-5246-B650-4A32572A0F17}"/>
              </a:ext>
            </a:extLst>
          </p:cNvPr>
          <p:cNvSpPr/>
          <p:nvPr/>
        </p:nvSpPr>
        <p:spPr>
          <a:xfrm>
            <a:off x="1487491" y="6235531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134B87A3-9AD8-9B4C-B084-123E6B1327A0}"/>
              </a:ext>
            </a:extLst>
          </p:cNvPr>
          <p:cNvCxnSpPr>
            <a:cxnSpLocks/>
          </p:cNvCxnSpPr>
          <p:nvPr/>
        </p:nvCxnSpPr>
        <p:spPr>
          <a:xfrm flipH="1" flipV="1">
            <a:off x="1268553" y="3766782"/>
            <a:ext cx="547722" cy="2067922"/>
          </a:xfrm>
          <a:prstGeom prst="curvedConnector5">
            <a:avLst>
              <a:gd name="adj1" fmla="val 328579"/>
              <a:gd name="adj2" fmla="val 114475"/>
              <a:gd name="adj3" fmla="val 132631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CA87B8D-43B3-0D45-AB4E-4089118600C5}"/>
              </a:ext>
            </a:extLst>
          </p:cNvPr>
          <p:cNvSpPr/>
          <p:nvPr/>
        </p:nvSpPr>
        <p:spPr>
          <a:xfrm>
            <a:off x="839593" y="5031810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5F6073B-AEFF-5A43-9EDC-C8EE55AD8398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826396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DECDD97-12C3-724D-8965-E99C4F5E2696}"/>
              </a:ext>
            </a:extLst>
          </p:cNvPr>
          <p:cNvCxnSpPr>
            <a:cxnSpLocks/>
          </p:cNvCxnSpPr>
          <p:nvPr/>
        </p:nvCxnSpPr>
        <p:spPr>
          <a:xfrm flipH="1">
            <a:off x="1647444" y="2902217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7FC49-1C37-AF40-8F05-75811D4AA1F7}"/>
              </a:ext>
            </a:extLst>
          </p:cNvPr>
          <p:cNvSpPr/>
          <p:nvPr/>
        </p:nvSpPr>
        <p:spPr>
          <a:xfrm>
            <a:off x="839593" y="2189019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D628732-EDF1-8342-816E-A6DB46B0FC6A}"/>
              </a:ext>
            </a:extLst>
          </p:cNvPr>
          <p:cNvCxnSpPr>
            <a:cxnSpLocks/>
            <a:stCxn id="8" idx="0"/>
            <a:endCxn id="8" idx="3"/>
          </p:cNvCxnSpPr>
          <p:nvPr/>
        </p:nvCxnSpPr>
        <p:spPr>
          <a:xfrm rot="16200000" flipH="1">
            <a:off x="1417327" y="2193176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481110-DFCC-CE47-AE3F-8904D12E1114}"/>
              </a:ext>
            </a:extLst>
          </p:cNvPr>
          <p:cNvSpPr/>
          <p:nvPr/>
        </p:nvSpPr>
        <p:spPr>
          <a:xfrm>
            <a:off x="1355191" y="1464379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7D33-0650-3345-B3D1-F50A5BF9D579}"/>
              </a:ext>
            </a:extLst>
          </p:cNvPr>
          <p:cNvSpPr/>
          <p:nvPr/>
        </p:nvSpPr>
        <p:spPr>
          <a:xfrm>
            <a:off x="1455652" y="3369426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3359B90E-D912-8D4C-AC33-7E785E92CA42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1179775" y="3611133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910C-DD80-B546-8FCF-63622C9FA9DB}"/>
              </a:ext>
            </a:extLst>
          </p:cNvPr>
          <p:cNvSpPr/>
          <p:nvPr/>
        </p:nvSpPr>
        <p:spPr>
          <a:xfrm>
            <a:off x="1501156" y="3632033"/>
            <a:ext cx="314910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(depends on fossa population)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2613DB-33D4-3941-ACD5-93B7D209400A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861095" y="5010313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14C868-BD5F-CD4B-B8DD-AF7C3207582C}"/>
              </a:ext>
            </a:extLst>
          </p:cNvPr>
          <p:cNvSpPr/>
          <p:nvPr/>
        </p:nvSpPr>
        <p:spPr>
          <a:xfrm>
            <a:off x="115160" y="4072275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BD5A85E7-B2FB-4C4F-9471-D0FFCA2FF276}"/>
              </a:ext>
            </a:extLst>
          </p:cNvPr>
          <p:cNvCxnSpPr>
            <a:cxnSpLocks/>
          </p:cNvCxnSpPr>
          <p:nvPr/>
        </p:nvCxnSpPr>
        <p:spPr>
          <a:xfrm rot="5400000">
            <a:off x="1286892" y="6382834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38035A2-724D-5246-B650-4A32572A0F17}"/>
              </a:ext>
            </a:extLst>
          </p:cNvPr>
          <p:cNvSpPr/>
          <p:nvPr/>
        </p:nvSpPr>
        <p:spPr>
          <a:xfrm>
            <a:off x="1487491" y="6235531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134B87A3-9AD8-9B4C-B084-123E6B1327A0}"/>
              </a:ext>
            </a:extLst>
          </p:cNvPr>
          <p:cNvCxnSpPr>
            <a:cxnSpLocks/>
          </p:cNvCxnSpPr>
          <p:nvPr/>
        </p:nvCxnSpPr>
        <p:spPr>
          <a:xfrm flipH="1" flipV="1">
            <a:off x="1268553" y="3766782"/>
            <a:ext cx="547722" cy="2067922"/>
          </a:xfrm>
          <a:prstGeom prst="curvedConnector5">
            <a:avLst>
              <a:gd name="adj1" fmla="val 328579"/>
              <a:gd name="adj2" fmla="val 114475"/>
              <a:gd name="adj3" fmla="val 132631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CA87B8D-43B3-0D45-AB4E-4089118600C5}"/>
              </a:ext>
            </a:extLst>
          </p:cNvPr>
          <p:cNvSpPr/>
          <p:nvPr/>
        </p:nvSpPr>
        <p:spPr>
          <a:xfrm>
            <a:off x="839593" y="5031810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C68B6D-25F1-814B-A8FF-935E2E733751}"/>
              </a:ext>
            </a:extLst>
          </p:cNvPr>
          <p:cNvSpPr/>
          <p:nvPr/>
        </p:nvSpPr>
        <p:spPr>
          <a:xfrm>
            <a:off x="6759421" y="2708950"/>
            <a:ext cx="4572000" cy="20159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00" b="1" dirty="0">
                <a:solidFill>
                  <a:srgbClr val="000000"/>
                </a:solidFill>
                <a:effectLst/>
                <a:latin typeface="Helvetica" pitchFamily="2" charset="0"/>
              </a:rPr>
              <a:t>Parameters</a:t>
            </a:r>
            <a:endParaRPr lang="en-US" sz="19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lemur rep. rate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lemur death rate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fossa rep. rate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fossa death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23601F-0D27-FF4B-BB52-B8FB1BDC500C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1405315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DECDD97-12C3-724D-8965-E99C4F5E2696}"/>
              </a:ext>
            </a:extLst>
          </p:cNvPr>
          <p:cNvCxnSpPr>
            <a:cxnSpLocks/>
          </p:cNvCxnSpPr>
          <p:nvPr/>
        </p:nvCxnSpPr>
        <p:spPr>
          <a:xfrm flipH="1">
            <a:off x="1647444" y="2902217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7FC49-1C37-AF40-8F05-75811D4AA1F7}"/>
              </a:ext>
            </a:extLst>
          </p:cNvPr>
          <p:cNvSpPr/>
          <p:nvPr/>
        </p:nvSpPr>
        <p:spPr>
          <a:xfrm>
            <a:off x="839593" y="2189019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D628732-EDF1-8342-816E-A6DB46B0FC6A}"/>
              </a:ext>
            </a:extLst>
          </p:cNvPr>
          <p:cNvCxnSpPr>
            <a:cxnSpLocks/>
            <a:stCxn id="8" idx="0"/>
            <a:endCxn id="8" idx="3"/>
          </p:cNvCxnSpPr>
          <p:nvPr/>
        </p:nvCxnSpPr>
        <p:spPr>
          <a:xfrm rot="16200000" flipH="1">
            <a:off x="1417327" y="2193176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481110-DFCC-CE47-AE3F-8904D12E1114}"/>
              </a:ext>
            </a:extLst>
          </p:cNvPr>
          <p:cNvSpPr/>
          <p:nvPr/>
        </p:nvSpPr>
        <p:spPr>
          <a:xfrm>
            <a:off x="1355191" y="1464379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7D33-0650-3345-B3D1-F50A5BF9D579}"/>
              </a:ext>
            </a:extLst>
          </p:cNvPr>
          <p:cNvSpPr/>
          <p:nvPr/>
        </p:nvSpPr>
        <p:spPr>
          <a:xfrm>
            <a:off x="1831688" y="3387259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3359B90E-D912-8D4C-AC33-7E785E92CA42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1179775" y="3611133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910C-DD80-B546-8FCF-63622C9FA9DB}"/>
              </a:ext>
            </a:extLst>
          </p:cNvPr>
          <p:cNvSpPr/>
          <p:nvPr/>
        </p:nvSpPr>
        <p:spPr>
          <a:xfrm>
            <a:off x="1877192" y="3649866"/>
            <a:ext cx="314910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(depends on fossa population)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2613DB-33D4-3941-ACD5-93B7D209400A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861095" y="5010313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14C868-BD5F-CD4B-B8DD-AF7C3207582C}"/>
              </a:ext>
            </a:extLst>
          </p:cNvPr>
          <p:cNvSpPr/>
          <p:nvPr/>
        </p:nvSpPr>
        <p:spPr>
          <a:xfrm>
            <a:off x="115160" y="4072275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BD5A85E7-B2FB-4C4F-9471-D0FFCA2FF276}"/>
              </a:ext>
            </a:extLst>
          </p:cNvPr>
          <p:cNvCxnSpPr>
            <a:cxnSpLocks/>
          </p:cNvCxnSpPr>
          <p:nvPr/>
        </p:nvCxnSpPr>
        <p:spPr>
          <a:xfrm rot="5400000">
            <a:off x="1286892" y="6382834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38035A2-724D-5246-B650-4A32572A0F17}"/>
              </a:ext>
            </a:extLst>
          </p:cNvPr>
          <p:cNvSpPr/>
          <p:nvPr/>
        </p:nvSpPr>
        <p:spPr>
          <a:xfrm>
            <a:off x="1487491" y="6235531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134B87A3-9AD8-9B4C-B084-123E6B1327A0}"/>
              </a:ext>
            </a:extLst>
          </p:cNvPr>
          <p:cNvCxnSpPr>
            <a:cxnSpLocks/>
          </p:cNvCxnSpPr>
          <p:nvPr/>
        </p:nvCxnSpPr>
        <p:spPr>
          <a:xfrm flipH="1" flipV="1">
            <a:off x="1268553" y="3766782"/>
            <a:ext cx="547722" cy="2067922"/>
          </a:xfrm>
          <a:prstGeom prst="curvedConnector5">
            <a:avLst>
              <a:gd name="adj1" fmla="val 328579"/>
              <a:gd name="adj2" fmla="val 114475"/>
              <a:gd name="adj3" fmla="val 132631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CA87B8D-43B3-0D45-AB4E-4089118600C5}"/>
              </a:ext>
            </a:extLst>
          </p:cNvPr>
          <p:cNvSpPr/>
          <p:nvPr/>
        </p:nvSpPr>
        <p:spPr>
          <a:xfrm>
            <a:off x="839593" y="5031810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86816E-3636-A646-9E28-3512D90F6D15}"/>
              </a:ext>
            </a:extLst>
          </p:cNvPr>
          <p:cNvSpPr/>
          <p:nvPr/>
        </p:nvSpPr>
        <p:spPr>
          <a:xfrm>
            <a:off x="6759421" y="2708950"/>
            <a:ext cx="4572000" cy="20159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00" b="1" dirty="0">
                <a:solidFill>
                  <a:srgbClr val="000000"/>
                </a:solidFill>
                <a:effectLst/>
                <a:latin typeface="Helvetica" pitchFamily="2" charset="0"/>
              </a:rPr>
              <a:t>Parameters</a:t>
            </a:r>
            <a:endParaRPr lang="en-US" sz="19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lemur rep. rate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lemur death rate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fossa rep. rate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fossa death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6447C-841C-F04E-A602-407A21997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857" y="3060341"/>
            <a:ext cx="344710" cy="369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84746-F5C6-974D-A2F8-134A99335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26" y="3415379"/>
            <a:ext cx="2667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43B18F-8E2A-D64B-88BD-1FDA030C5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926" y="3856008"/>
            <a:ext cx="1905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D92E9-6278-204B-AAC4-137A7B883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9" y="4353152"/>
            <a:ext cx="2540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84308F-D703-0141-9217-5F06C808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43" y="1810193"/>
            <a:ext cx="344710" cy="3693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57838B-B3A8-9442-8995-BF4A1035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82" y="3485212"/>
            <a:ext cx="266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8C577D-520C-2741-B2C5-193A81BA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2" y="4888207"/>
            <a:ext cx="190500" cy="342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BA75FA-2A8C-144A-B10B-0AE035CC1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580" y="6253209"/>
            <a:ext cx="254000" cy="317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66584E8-8998-0544-B4A9-128631EFFEC5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2092016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DECDD97-12C3-724D-8965-E99C4F5E2696}"/>
              </a:ext>
            </a:extLst>
          </p:cNvPr>
          <p:cNvCxnSpPr>
            <a:cxnSpLocks/>
          </p:cNvCxnSpPr>
          <p:nvPr/>
        </p:nvCxnSpPr>
        <p:spPr>
          <a:xfrm flipH="1">
            <a:off x="1647444" y="2902217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7FC49-1C37-AF40-8F05-75811D4AA1F7}"/>
              </a:ext>
            </a:extLst>
          </p:cNvPr>
          <p:cNvSpPr/>
          <p:nvPr/>
        </p:nvSpPr>
        <p:spPr>
          <a:xfrm>
            <a:off x="839593" y="2189019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D628732-EDF1-8342-816E-A6DB46B0FC6A}"/>
              </a:ext>
            </a:extLst>
          </p:cNvPr>
          <p:cNvCxnSpPr>
            <a:cxnSpLocks/>
            <a:stCxn id="8" idx="0"/>
            <a:endCxn id="8" idx="3"/>
          </p:cNvCxnSpPr>
          <p:nvPr/>
        </p:nvCxnSpPr>
        <p:spPr>
          <a:xfrm rot="16200000" flipH="1">
            <a:off x="1417327" y="2193176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481110-DFCC-CE47-AE3F-8904D12E1114}"/>
              </a:ext>
            </a:extLst>
          </p:cNvPr>
          <p:cNvSpPr/>
          <p:nvPr/>
        </p:nvSpPr>
        <p:spPr>
          <a:xfrm>
            <a:off x="1355191" y="1464379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7D33-0650-3345-B3D1-F50A5BF9D579}"/>
              </a:ext>
            </a:extLst>
          </p:cNvPr>
          <p:cNvSpPr/>
          <p:nvPr/>
        </p:nvSpPr>
        <p:spPr>
          <a:xfrm>
            <a:off x="1831688" y="3387259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3359B90E-D912-8D4C-AC33-7E785E92CA42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1179775" y="3611133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910C-DD80-B546-8FCF-63622C9FA9DB}"/>
              </a:ext>
            </a:extLst>
          </p:cNvPr>
          <p:cNvSpPr/>
          <p:nvPr/>
        </p:nvSpPr>
        <p:spPr>
          <a:xfrm>
            <a:off x="1877192" y="3649866"/>
            <a:ext cx="314910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(depends on fossa population)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2613DB-33D4-3941-ACD5-93B7D209400A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861095" y="5010313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14C868-BD5F-CD4B-B8DD-AF7C3207582C}"/>
              </a:ext>
            </a:extLst>
          </p:cNvPr>
          <p:cNvSpPr/>
          <p:nvPr/>
        </p:nvSpPr>
        <p:spPr>
          <a:xfrm>
            <a:off x="115160" y="4072275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BD5A85E7-B2FB-4C4F-9471-D0FFCA2FF276}"/>
              </a:ext>
            </a:extLst>
          </p:cNvPr>
          <p:cNvCxnSpPr>
            <a:cxnSpLocks/>
          </p:cNvCxnSpPr>
          <p:nvPr/>
        </p:nvCxnSpPr>
        <p:spPr>
          <a:xfrm rot="5400000">
            <a:off x="1286892" y="6382834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38035A2-724D-5246-B650-4A32572A0F17}"/>
              </a:ext>
            </a:extLst>
          </p:cNvPr>
          <p:cNvSpPr/>
          <p:nvPr/>
        </p:nvSpPr>
        <p:spPr>
          <a:xfrm>
            <a:off x="1487491" y="6235531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134B87A3-9AD8-9B4C-B084-123E6B1327A0}"/>
              </a:ext>
            </a:extLst>
          </p:cNvPr>
          <p:cNvCxnSpPr>
            <a:cxnSpLocks/>
          </p:cNvCxnSpPr>
          <p:nvPr/>
        </p:nvCxnSpPr>
        <p:spPr>
          <a:xfrm flipH="1" flipV="1">
            <a:off x="1268553" y="3766782"/>
            <a:ext cx="547722" cy="2067922"/>
          </a:xfrm>
          <a:prstGeom prst="curvedConnector5">
            <a:avLst>
              <a:gd name="adj1" fmla="val 328579"/>
              <a:gd name="adj2" fmla="val 114475"/>
              <a:gd name="adj3" fmla="val 132631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CA87B8D-43B3-0D45-AB4E-4089118600C5}"/>
              </a:ext>
            </a:extLst>
          </p:cNvPr>
          <p:cNvSpPr/>
          <p:nvPr/>
        </p:nvSpPr>
        <p:spPr>
          <a:xfrm>
            <a:off x="839593" y="5031810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86816E-3636-A646-9E28-3512D90F6D15}"/>
              </a:ext>
            </a:extLst>
          </p:cNvPr>
          <p:cNvSpPr/>
          <p:nvPr/>
        </p:nvSpPr>
        <p:spPr>
          <a:xfrm>
            <a:off x="6759421" y="2708950"/>
            <a:ext cx="4572000" cy="20159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900" b="1" dirty="0">
                <a:solidFill>
                  <a:srgbClr val="000000"/>
                </a:solidFill>
                <a:effectLst/>
                <a:latin typeface="Helvetica" pitchFamily="2" charset="0"/>
              </a:rPr>
              <a:t>Parameters</a:t>
            </a:r>
            <a:endParaRPr lang="en-US" sz="19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lemur rep. rate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lemur death rate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fossa rep. rate</a:t>
            </a:r>
          </a:p>
          <a:p>
            <a:endParaRPr lang="en-US" sz="1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1900" dirty="0">
                <a:solidFill>
                  <a:srgbClr val="000000"/>
                </a:solidFill>
                <a:effectLst/>
                <a:latin typeface="Helvetica" pitchFamily="2" charset="0"/>
              </a:rPr>
              <a:t>: fossa death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6447C-841C-F04E-A602-407A21997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857" y="3060341"/>
            <a:ext cx="344710" cy="369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E84746-F5C6-974D-A2F8-134A99335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26" y="3415379"/>
            <a:ext cx="2667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43B18F-8E2A-D64B-88BD-1FDA030C5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926" y="3856008"/>
            <a:ext cx="1905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9D92E9-6278-204B-AAC4-137A7B883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99" y="4353152"/>
            <a:ext cx="2540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84308F-D703-0141-9217-5F06C808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43" y="1810193"/>
            <a:ext cx="344710" cy="3693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57838B-B3A8-9442-8995-BF4A1035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82" y="3485212"/>
            <a:ext cx="266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8C577D-520C-2741-B2C5-193A81BA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2" y="4888207"/>
            <a:ext cx="190500" cy="342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BA75FA-2A8C-144A-B10B-0AE035CC1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580" y="6253209"/>
            <a:ext cx="2540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EBAC01-A70F-314B-A042-735F49A06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7825" y="4670652"/>
            <a:ext cx="3111500" cy="20701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9FB109C-08E5-5D4D-B7D1-B6299FEBC478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226811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0225-8794-EC40-9C14-211492AB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908658"/>
            <a:ext cx="8961120" cy="480793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Populations are divided into compartments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populations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subdivisées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en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br>
              <a:rPr lang="en-US" sz="2600" dirty="0">
                <a:latin typeface="Helvetica" pitchFamily="2" charset="0"/>
              </a:rPr>
            </a:b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Individuals within a compartment are homogeneously mixed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individus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d'un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mélangés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manière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homogène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Compartments and transition rates are determined by biological systems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déterminés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par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systèmes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biologiques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Rates of transferring between compartments are expressed mathematically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entre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exprimés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mathématiquement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539DE1-FA9B-9544-9BC5-9C2B570B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888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Compartmental</a:t>
            </a:r>
            <a:r>
              <a:rPr lang="en-US" sz="3200" b="1" dirty="0"/>
              <a:t>/Mechanistic/Mathematical Models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6637B9-4CCB-9A41-8A98-CA7610EF0A6E}"/>
              </a:ext>
            </a:extLst>
          </p:cNvPr>
          <p:cNvSpPr/>
          <p:nvPr/>
        </p:nvSpPr>
        <p:spPr>
          <a:xfrm>
            <a:off x="91440" y="1712422"/>
            <a:ext cx="8961120" cy="5145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98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DECDD97-12C3-724D-8965-E99C4F5E2696}"/>
              </a:ext>
            </a:extLst>
          </p:cNvPr>
          <p:cNvCxnSpPr>
            <a:cxnSpLocks/>
          </p:cNvCxnSpPr>
          <p:nvPr/>
        </p:nvCxnSpPr>
        <p:spPr>
          <a:xfrm flipH="1">
            <a:off x="1647444" y="2902217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D7FC49-1C37-AF40-8F05-75811D4AA1F7}"/>
              </a:ext>
            </a:extLst>
          </p:cNvPr>
          <p:cNvSpPr/>
          <p:nvPr/>
        </p:nvSpPr>
        <p:spPr>
          <a:xfrm>
            <a:off x="839593" y="2189019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D628732-EDF1-8342-816E-A6DB46B0FC6A}"/>
              </a:ext>
            </a:extLst>
          </p:cNvPr>
          <p:cNvCxnSpPr>
            <a:cxnSpLocks/>
            <a:stCxn id="8" idx="0"/>
            <a:endCxn id="8" idx="3"/>
          </p:cNvCxnSpPr>
          <p:nvPr/>
        </p:nvCxnSpPr>
        <p:spPr>
          <a:xfrm rot="16200000" flipH="1">
            <a:off x="1417327" y="2193176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481110-DFCC-CE47-AE3F-8904D12E1114}"/>
              </a:ext>
            </a:extLst>
          </p:cNvPr>
          <p:cNvSpPr/>
          <p:nvPr/>
        </p:nvSpPr>
        <p:spPr>
          <a:xfrm>
            <a:off x="1355191" y="1464379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A7D33-0650-3345-B3D1-F50A5BF9D579}"/>
              </a:ext>
            </a:extLst>
          </p:cNvPr>
          <p:cNvSpPr/>
          <p:nvPr/>
        </p:nvSpPr>
        <p:spPr>
          <a:xfrm>
            <a:off x="1831688" y="3387259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3359B90E-D912-8D4C-AC33-7E785E92CA42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1179775" y="3611133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3910C-DD80-B546-8FCF-63622C9FA9DB}"/>
              </a:ext>
            </a:extLst>
          </p:cNvPr>
          <p:cNvSpPr/>
          <p:nvPr/>
        </p:nvSpPr>
        <p:spPr>
          <a:xfrm>
            <a:off x="1877192" y="3649866"/>
            <a:ext cx="314910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(depends on fossa population)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52613DB-33D4-3941-ACD5-93B7D209400A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861095" y="5010313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14C868-BD5F-CD4B-B8DD-AF7C3207582C}"/>
              </a:ext>
            </a:extLst>
          </p:cNvPr>
          <p:cNvSpPr/>
          <p:nvPr/>
        </p:nvSpPr>
        <p:spPr>
          <a:xfrm>
            <a:off x="115160" y="4072275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BD5A85E7-B2FB-4C4F-9471-D0FFCA2FF276}"/>
              </a:ext>
            </a:extLst>
          </p:cNvPr>
          <p:cNvCxnSpPr>
            <a:cxnSpLocks/>
          </p:cNvCxnSpPr>
          <p:nvPr/>
        </p:nvCxnSpPr>
        <p:spPr>
          <a:xfrm rot="5400000">
            <a:off x="1286892" y="6382834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38035A2-724D-5246-B650-4A32572A0F17}"/>
              </a:ext>
            </a:extLst>
          </p:cNvPr>
          <p:cNvSpPr/>
          <p:nvPr/>
        </p:nvSpPr>
        <p:spPr>
          <a:xfrm>
            <a:off x="1487491" y="6235531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134B87A3-9AD8-9B4C-B084-123E6B1327A0}"/>
              </a:ext>
            </a:extLst>
          </p:cNvPr>
          <p:cNvCxnSpPr>
            <a:cxnSpLocks/>
          </p:cNvCxnSpPr>
          <p:nvPr/>
        </p:nvCxnSpPr>
        <p:spPr>
          <a:xfrm flipH="1" flipV="1">
            <a:off x="1268553" y="3766782"/>
            <a:ext cx="547722" cy="2067922"/>
          </a:xfrm>
          <a:prstGeom prst="curvedConnector5">
            <a:avLst>
              <a:gd name="adj1" fmla="val 328579"/>
              <a:gd name="adj2" fmla="val 114475"/>
              <a:gd name="adj3" fmla="val 132631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CA87B8D-43B3-0D45-AB4E-4089118600C5}"/>
              </a:ext>
            </a:extLst>
          </p:cNvPr>
          <p:cNvSpPr/>
          <p:nvPr/>
        </p:nvSpPr>
        <p:spPr>
          <a:xfrm>
            <a:off x="839593" y="5031810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84308F-D703-0141-9217-5F06C808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43" y="1810193"/>
            <a:ext cx="344710" cy="3693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57838B-B3A8-9442-8995-BF4A1035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82" y="3485212"/>
            <a:ext cx="266700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B8C577D-520C-2741-B2C5-193A81BA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2" y="4888207"/>
            <a:ext cx="190500" cy="342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BA75FA-2A8C-144A-B10B-0AE035CC1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580" y="6253209"/>
            <a:ext cx="2540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EBAC01-A70F-314B-A042-735F49A06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734" y="2961710"/>
            <a:ext cx="3111500" cy="2070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F81644-1742-4B4F-B331-1B594A999F68}"/>
              </a:ext>
            </a:extLst>
          </p:cNvPr>
          <p:cNvSpPr/>
          <p:nvPr/>
        </p:nvSpPr>
        <p:spPr>
          <a:xfrm>
            <a:off x="4400654" y="5231346"/>
            <a:ext cx="4647659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SOME ASSUMPTIONS</a:t>
            </a:r>
          </a:p>
          <a:p>
            <a:r>
              <a:rPr lang="en-US" dirty="0"/>
              <a:t>• the </a:t>
            </a:r>
            <a:r>
              <a:rPr lang="en-US" b="1" dirty="0">
                <a:solidFill>
                  <a:srgbClr val="FF0000"/>
                </a:solidFill>
              </a:rPr>
              <a:t>lemur</a:t>
            </a:r>
            <a:r>
              <a:rPr lang="en-US" dirty="0"/>
              <a:t> has an unlimited food supply</a:t>
            </a:r>
          </a:p>
          <a:p>
            <a:r>
              <a:rPr lang="en-US" dirty="0"/>
              <a:t>• the </a:t>
            </a:r>
            <a:r>
              <a:rPr lang="en-US" b="1" dirty="0">
                <a:solidFill>
                  <a:srgbClr val="FF0000"/>
                </a:solidFill>
              </a:rPr>
              <a:t>lemur</a:t>
            </a:r>
            <a:r>
              <a:rPr lang="en-US" dirty="0"/>
              <a:t> only dies from being eaten by fossa</a:t>
            </a:r>
          </a:p>
          <a:p>
            <a:r>
              <a:rPr lang="en-US" dirty="0"/>
              <a:t>• the </a:t>
            </a:r>
            <a:r>
              <a:rPr lang="en-US" b="1" dirty="0">
                <a:solidFill>
                  <a:srgbClr val="FF0000"/>
                </a:solidFill>
              </a:rPr>
              <a:t>fossa</a:t>
            </a:r>
            <a:r>
              <a:rPr lang="en-US" dirty="0"/>
              <a:t> is totally dependent on a single prey species (the lemur) as its only food supply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35AA32-6DB0-2C4E-84E1-97BD53F8D6A8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40623984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FEC59D-E54D-1B43-87CC-F8F59498325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6DC97F-5DF6-EC44-BA63-953FDBD39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537"/>
            <a:ext cx="9144000" cy="48304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2B43AD-1C70-0E46-A117-0946CD1D921A}"/>
              </a:ext>
            </a:extLst>
          </p:cNvPr>
          <p:cNvSpPr/>
          <p:nvPr/>
        </p:nvSpPr>
        <p:spPr>
          <a:xfrm>
            <a:off x="7248698" y="1463041"/>
            <a:ext cx="897775" cy="714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Lemurs</a:t>
            </a:r>
          </a:p>
          <a:p>
            <a:r>
              <a:rPr lang="en-US" dirty="0" err="1">
                <a:solidFill>
                  <a:schemeClr val="tx1"/>
                </a:solidFill>
              </a:rPr>
              <a:t>Fossas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7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predator-prey</a:t>
            </a:r>
            <a:r>
              <a:rPr lang="en-US" sz="28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22B2F6-9C15-DE4C-B1AC-EE6F463B1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r="2593"/>
          <a:stretch/>
        </p:blipFill>
        <p:spPr>
          <a:xfrm>
            <a:off x="66500" y="1731955"/>
            <a:ext cx="8096598" cy="49296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8B90AA-0732-BF4B-BA38-37FE0743B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93" y="94566"/>
            <a:ext cx="2892827" cy="19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60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4287-CE58-5443-9F47-8D9CFF8D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66888"/>
            <a:ext cx="78867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E396-28A1-5A49-94C0-A404EE4A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58675"/>
            <a:ext cx="7886700" cy="4351338"/>
          </a:xfrm>
        </p:spPr>
        <p:txBody>
          <a:bodyPr>
            <a:noAutofit/>
          </a:bodyPr>
          <a:lstStyle/>
          <a:p>
            <a:r>
              <a:rPr lang="en-US" sz="2800" dirty="0"/>
              <a:t>Compartmental/mechanistic/mathematical models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0070C0"/>
                </a:solidFill>
              </a:rPr>
              <a:t>	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compartiments</a:t>
            </a:r>
            <a:endParaRPr lang="en-US" sz="2500" dirty="0"/>
          </a:p>
          <a:p>
            <a:r>
              <a:rPr lang="en-US" sz="2800" dirty="0"/>
              <a:t>Continuous vs. discrete models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0070C0"/>
                </a:solidFill>
              </a:rPr>
              <a:t> 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temps continue vs.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en</a:t>
            </a:r>
            <a:r>
              <a:rPr lang="en-US" sz="2800" i="1" dirty="0">
                <a:solidFill>
                  <a:srgbClr val="0070C0"/>
                </a:solidFill>
              </a:rPr>
              <a:t> 		temps </a:t>
            </a:r>
            <a:r>
              <a:rPr lang="en-US" sz="2800" i="1" dirty="0" err="1">
                <a:solidFill>
                  <a:srgbClr val="0070C0"/>
                </a:solidFill>
              </a:rPr>
              <a:t>discrète</a:t>
            </a:r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/>
              <a:t>Deterministic vs. stochastic models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	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détérministique</a:t>
            </a:r>
            <a:r>
              <a:rPr lang="en-US" sz="2800" i="1" dirty="0">
                <a:solidFill>
                  <a:srgbClr val="0070C0"/>
                </a:solidFill>
              </a:rPr>
              <a:t> vs. </a:t>
            </a:r>
            <a:r>
              <a:rPr lang="en-US" sz="2800" i="1" dirty="0" err="1">
                <a:solidFill>
                  <a:srgbClr val="0070C0"/>
                </a:solidFill>
              </a:rPr>
              <a:t>stochastique</a:t>
            </a:r>
            <a:r>
              <a:rPr lang="en-US" sz="2800" i="1" dirty="0">
                <a:solidFill>
                  <a:srgbClr val="0070C0"/>
                </a:solidFill>
              </a:rPr>
              <a:t> </a:t>
            </a:r>
          </a:p>
          <a:p>
            <a:r>
              <a:rPr lang="en-US" sz="2800" dirty="0"/>
              <a:t>Structured models</a:t>
            </a:r>
          </a:p>
          <a:p>
            <a:pPr marL="0" indent="0">
              <a:buNone/>
            </a:pPr>
            <a:r>
              <a:rPr lang="en-US" sz="2800" dirty="0"/>
              <a:t>  	</a:t>
            </a:r>
            <a:r>
              <a:rPr lang="en-US" sz="2800" dirty="0">
                <a:solidFill>
                  <a:srgbClr val="0070C0"/>
                </a:solidFill>
              </a:rPr>
              <a:t> 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i="1" dirty="0" err="1">
                <a:solidFill>
                  <a:srgbClr val="0070C0"/>
                </a:solidFill>
              </a:rPr>
              <a:t>structurés</a:t>
            </a:r>
            <a:r>
              <a:rPr lang="en-US" sz="2800" i="1" dirty="0">
                <a:solidFill>
                  <a:srgbClr val="0070C0"/>
                </a:solidFill>
              </a:rPr>
              <a:t>.</a:t>
            </a:r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/>
              <a:t>Two population models</a:t>
            </a:r>
          </a:p>
          <a:p>
            <a:pPr marL="0" indent="0">
              <a:buNone/>
            </a:pPr>
            <a:r>
              <a:rPr lang="en-US" sz="2800" dirty="0"/>
              <a:t>  	</a:t>
            </a:r>
            <a:r>
              <a:rPr lang="en-US" sz="2800" dirty="0">
                <a:solidFill>
                  <a:srgbClr val="0070C0"/>
                </a:solidFill>
              </a:rPr>
              <a:t>    </a:t>
            </a:r>
            <a:r>
              <a:rPr lang="en-US" sz="2800" i="1" dirty="0" err="1">
                <a:solidFill>
                  <a:srgbClr val="0070C0"/>
                </a:solidFill>
              </a:rPr>
              <a:t>Modèles</a:t>
            </a:r>
            <a:r>
              <a:rPr lang="en-US" sz="2800" i="1" dirty="0">
                <a:solidFill>
                  <a:srgbClr val="0070C0"/>
                </a:solidFill>
              </a:rPr>
              <a:t> des deux populations</a:t>
            </a:r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  <a:p>
            <a:pPr marL="0" indent="0">
              <a:buNone/>
            </a:pP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958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4287-CE58-5443-9F47-8D9CFF8D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02952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Helvetica" pitchFamily="2" charset="0"/>
              </a:rPr>
              <a:t>4. SIR Models</a:t>
            </a:r>
            <a:br>
              <a:rPr lang="en-US" sz="3600" b="1" dirty="0">
                <a:latin typeface="Helvetica" pitchFamily="2" charset="0"/>
              </a:rPr>
            </a:br>
            <a:r>
              <a:rPr lang="en-US" sz="3600" b="1" dirty="0">
                <a:solidFill>
                  <a:srgbClr val="0070C0"/>
                </a:solidFill>
                <a:latin typeface="Helvetica" pitchFamily="2" charset="0"/>
              </a:rPr>
              <a:t>4. Les </a:t>
            </a:r>
            <a:r>
              <a:rPr lang="en-US" sz="3600" b="1" dirty="0" err="1">
                <a:solidFill>
                  <a:srgbClr val="0070C0"/>
                </a:solidFill>
                <a:latin typeface="Helvetica" pitchFamily="2" charset="0"/>
              </a:rPr>
              <a:t>modèles</a:t>
            </a:r>
            <a:r>
              <a:rPr lang="en-US" sz="3600" b="1" dirty="0">
                <a:solidFill>
                  <a:srgbClr val="0070C0"/>
                </a:solidFill>
                <a:latin typeface="Helvetica" pitchFamily="2" charset="0"/>
              </a:rPr>
              <a:t> SIR</a:t>
            </a:r>
            <a:br>
              <a:rPr lang="en-US" sz="3600" dirty="0">
                <a:latin typeface="Helvetica" pitchFamily="2" charset="0"/>
              </a:rPr>
            </a:br>
            <a:endParaRPr lang="en-US" sz="36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1FA1C-328E-DA42-AEBB-3482E129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8" y="302952"/>
            <a:ext cx="825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88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106BA-FE31-2542-9DB9-236A12967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83" y="306280"/>
            <a:ext cx="5438833" cy="624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80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3D4EFC-F70B-6C4B-9290-4B5C103F827A}"/>
              </a:ext>
            </a:extLst>
          </p:cNvPr>
          <p:cNvSpPr/>
          <p:nvPr/>
        </p:nvSpPr>
        <p:spPr>
          <a:xfrm>
            <a:off x="602672" y="3060252"/>
            <a:ext cx="793865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/>
              <a:t>How does measles transmit through Antananarivo?</a:t>
            </a:r>
          </a:p>
          <a:p>
            <a:pPr algn="ctr"/>
            <a:endParaRPr lang="en-US" sz="3000" b="1" dirty="0"/>
          </a:p>
          <a:p>
            <a:pPr algn="ctr"/>
            <a:r>
              <a:rPr lang="en-US" sz="3000" i="1" dirty="0">
                <a:solidFill>
                  <a:schemeClr val="accent5">
                    <a:lumMod val="75000"/>
                  </a:schemeClr>
                </a:solidFill>
              </a:rPr>
              <a:t>Comment la </a:t>
            </a:r>
            <a:r>
              <a:rPr lang="en-US" sz="3000" i="1" dirty="0" err="1">
                <a:solidFill>
                  <a:schemeClr val="accent5">
                    <a:lumMod val="75000"/>
                  </a:schemeClr>
                </a:solidFill>
              </a:rPr>
              <a:t>rougéole</a:t>
            </a:r>
            <a:r>
              <a:rPr lang="en-US" sz="3000" i="1" dirty="0">
                <a:solidFill>
                  <a:schemeClr val="accent5">
                    <a:lumMod val="75000"/>
                  </a:schemeClr>
                </a:solidFill>
              </a:rPr>
              <a:t> se </a:t>
            </a:r>
            <a:r>
              <a:rPr lang="en-US" sz="3000" i="1" dirty="0" err="1">
                <a:solidFill>
                  <a:schemeClr val="accent5">
                    <a:lumMod val="75000"/>
                  </a:schemeClr>
                </a:solidFill>
              </a:rPr>
              <a:t>transmet-elle</a:t>
            </a:r>
            <a:r>
              <a:rPr lang="en-US" sz="30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i="1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000" i="1" dirty="0">
                <a:solidFill>
                  <a:schemeClr val="accent5">
                    <a:lumMod val="75000"/>
                  </a:schemeClr>
                </a:solidFill>
              </a:rPr>
              <a:t> Antananarivo?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A6497-DB89-0D49-95D7-4724D9947691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0C754-3789-424D-B744-C08AD763E738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4054849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906090" y="3574472"/>
            <a:ext cx="1612669" cy="142978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2">
                  <a:lumMod val="75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765666" y="3574472"/>
            <a:ext cx="1612669" cy="1429789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0CECD"/>
              </a:gs>
            </a:gsLst>
            <a:lin ang="27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6625243" y="3574472"/>
            <a:ext cx="1612669" cy="142978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CCF4D6"/>
              </a:gs>
            </a:gsLst>
            <a:lin ang="27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655922" y="42893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5498872" y="43020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1092414" y="324433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4115526" y="322413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868762" y="315464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76CFD-3495-6F45-AEA1-927EAB180566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3BE650-CD0E-994C-BD2F-F454C960900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</p:spTree>
    <p:extLst>
      <p:ext uri="{BB962C8B-B14F-4D97-AF65-F5344CB8AC3E}">
        <p14:creationId xmlns:p14="http://schemas.microsoft.com/office/powerpoint/2010/main" val="1415813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906090" y="3574472"/>
            <a:ext cx="1612669" cy="142978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2">
                  <a:lumMod val="75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765666" y="3574472"/>
            <a:ext cx="1612669" cy="1429789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0CECD"/>
              </a:gs>
            </a:gsLst>
            <a:lin ang="27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6625243" y="3574472"/>
            <a:ext cx="1612669" cy="142978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CCF4D6"/>
              </a:gs>
            </a:gsLst>
            <a:lin ang="27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655922" y="42893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5498872" y="43020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1092414" y="324433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4115526" y="322413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868762" y="315464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76CFD-3495-6F45-AEA1-927EAB180566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3BE650-CD0E-994C-BD2F-F454C960900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75B2E4-B38A-6A46-8492-426467968A4A}"/>
              </a:ext>
            </a:extLst>
          </p:cNvPr>
          <p:cNvSpPr/>
          <p:nvPr/>
        </p:nvSpPr>
        <p:spPr>
          <a:xfrm>
            <a:off x="1476629" y="5756114"/>
            <a:ext cx="6377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What are the big assumptions here?</a:t>
            </a:r>
          </a:p>
        </p:txBody>
      </p:sp>
    </p:spTree>
    <p:extLst>
      <p:ext uri="{BB962C8B-B14F-4D97-AF65-F5344CB8AC3E}">
        <p14:creationId xmlns:p14="http://schemas.microsoft.com/office/powerpoint/2010/main" val="34507638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906090" y="3574472"/>
            <a:ext cx="1612669" cy="142978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2">
                  <a:lumMod val="75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765666" y="3574472"/>
            <a:ext cx="1612669" cy="1429789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0CECD"/>
              </a:gs>
            </a:gsLst>
            <a:lin ang="27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6625243" y="3574472"/>
            <a:ext cx="1612669" cy="142978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rgbClr val="CCF4D6"/>
              </a:gs>
            </a:gsLst>
            <a:lin ang="2700000" scaled="1"/>
            <a:tileRect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655922" y="42893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5498872" y="43020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1092414" y="324433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4115526" y="322413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868762" y="315464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76CFD-3495-6F45-AEA1-927EAB180566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3BE650-CD0E-994C-BD2F-F454C960900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75B2E4-B38A-6A46-8492-426467968A4A}"/>
              </a:ext>
            </a:extLst>
          </p:cNvPr>
          <p:cNvSpPr/>
          <p:nvPr/>
        </p:nvSpPr>
        <p:spPr>
          <a:xfrm>
            <a:off x="1476629" y="5756114"/>
            <a:ext cx="6377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What are the big assumptions here?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E9628A-A8CE-E24F-BECF-6CFD69F2583B}"/>
              </a:ext>
            </a:extLst>
          </p:cNvPr>
          <p:cNvSpPr/>
          <p:nvPr/>
        </p:nvSpPr>
        <p:spPr>
          <a:xfrm>
            <a:off x="126508" y="2743095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everyone is either:</a:t>
            </a:r>
          </a:p>
        </p:txBody>
      </p:sp>
    </p:spTree>
    <p:extLst>
      <p:ext uri="{BB962C8B-B14F-4D97-AF65-F5344CB8AC3E}">
        <p14:creationId xmlns:p14="http://schemas.microsoft.com/office/powerpoint/2010/main" val="2132057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0225-8794-EC40-9C14-211492AB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908658"/>
            <a:ext cx="8961120" cy="480793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Populations are divided into compartments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populations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subdivisées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en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br>
              <a:rPr lang="en-US" sz="2600" dirty="0">
                <a:latin typeface="Helvetica" pitchFamily="2" charset="0"/>
              </a:rPr>
            </a:b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Individuals within a compartment are homogeneously mixed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individus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d'un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mélangés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manière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homogène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Compartments and transition rates are determined by biological systems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déterminés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par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systèmes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biologiques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Rates of transferring between compartments are expressed mathematically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entre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exprimés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mathématiquement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539DE1-FA9B-9544-9BC5-9C2B570B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888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Compartmental</a:t>
            </a:r>
            <a:r>
              <a:rPr lang="en-US" sz="3200" b="1" dirty="0"/>
              <a:t>/Mechanistic/Mathematical Models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6FE59-FC33-184F-B863-7C2C83D82430}"/>
              </a:ext>
            </a:extLst>
          </p:cNvPr>
          <p:cNvSpPr/>
          <p:nvPr/>
        </p:nvSpPr>
        <p:spPr>
          <a:xfrm>
            <a:off x="91440" y="3429000"/>
            <a:ext cx="896112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84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655922" y="42893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5498872" y="43020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1092414" y="324433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4115526" y="322413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868762" y="315464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76CFD-3495-6F45-AEA1-927EAB180566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3BE650-CD0E-994C-BD2F-F454C960900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2.</a:t>
            </a:r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E9628A-A8CE-E24F-BECF-6CFD69F2583B}"/>
              </a:ext>
            </a:extLst>
          </p:cNvPr>
          <p:cNvSpPr/>
          <p:nvPr/>
        </p:nvSpPr>
        <p:spPr>
          <a:xfrm>
            <a:off x="126508" y="2743095"/>
            <a:ext cx="1931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everyone is either: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F71B3-60F2-B74C-9575-A91A364A98CB}"/>
              </a:ext>
            </a:extLst>
          </p:cNvPr>
          <p:cNvSpPr/>
          <p:nvPr/>
        </p:nvSpPr>
        <p:spPr>
          <a:xfrm>
            <a:off x="906090" y="3574472"/>
            <a:ext cx="1612669" cy="1429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F170CC-CDC4-7646-B108-DEF00644E67A}"/>
              </a:ext>
            </a:extLst>
          </p:cNvPr>
          <p:cNvSpPr/>
          <p:nvPr/>
        </p:nvSpPr>
        <p:spPr>
          <a:xfrm>
            <a:off x="3765666" y="3574472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375BE5-FF33-064C-8464-A93C6A3771D8}"/>
              </a:ext>
            </a:extLst>
          </p:cNvPr>
          <p:cNvSpPr/>
          <p:nvPr/>
        </p:nvSpPr>
        <p:spPr>
          <a:xfrm>
            <a:off x="6625243" y="3574472"/>
            <a:ext cx="1612669" cy="14297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7333EB-6CCB-6A43-BCF6-B7B1C2809BA8}"/>
              </a:ext>
            </a:extLst>
          </p:cNvPr>
          <p:cNvSpPr/>
          <p:nvPr/>
        </p:nvSpPr>
        <p:spPr>
          <a:xfrm>
            <a:off x="372364" y="5227567"/>
            <a:ext cx="3743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people mix uniformly (mass action)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FC5D3-D4B1-754C-BC22-511AC2FC405E}"/>
              </a:ext>
            </a:extLst>
          </p:cNvPr>
          <p:cNvSpPr/>
          <p:nvPr/>
        </p:nvSpPr>
        <p:spPr>
          <a:xfrm>
            <a:off x="369922" y="556042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les gens se </a:t>
            </a:r>
            <a:r>
              <a:rPr lang="en-US" dirty="0" err="1">
                <a:solidFill>
                  <a:srgbClr val="0070C0"/>
                </a:solidFill>
              </a:rPr>
              <a:t>mélangent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uniformément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82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906090" y="3574472"/>
            <a:ext cx="1612669" cy="1429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765666" y="3574472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6625243" y="3574472"/>
            <a:ext cx="1612669" cy="14297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655922" y="42893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5498872" y="43020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1092414" y="324433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4115526" y="322413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868762" y="315464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B429-F53C-5E4D-888F-9EDFED5163A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7AD0E-B18E-0141-8402-2D037DA765B5}"/>
              </a:ext>
            </a:extLst>
          </p:cNvPr>
          <p:cNvSpPr/>
          <p:nvPr/>
        </p:nvSpPr>
        <p:spPr>
          <a:xfrm>
            <a:off x="2687577" y="3891056"/>
            <a:ext cx="100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0C1C7-AB93-9E4F-AF65-976E86DB0920}"/>
              </a:ext>
            </a:extLst>
          </p:cNvPr>
          <p:cNvSpPr/>
          <p:nvPr/>
        </p:nvSpPr>
        <p:spPr>
          <a:xfrm>
            <a:off x="5532125" y="3891056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1CD9F-9CB1-1D4A-9B4E-61F9CDC7C1B4}"/>
              </a:ext>
            </a:extLst>
          </p:cNvPr>
          <p:cNvSpPr/>
          <p:nvPr/>
        </p:nvSpPr>
        <p:spPr>
          <a:xfrm>
            <a:off x="4680432" y="5119419"/>
            <a:ext cx="275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 latent period</a:t>
            </a:r>
          </a:p>
          <a:p>
            <a:pPr algn="ctr"/>
            <a:r>
              <a:rPr lang="en-US" dirty="0"/>
              <a:t>(infectious when infected)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DB8DA-E6BE-9C4C-AD74-F25D2EC0EC85}"/>
              </a:ext>
            </a:extLst>
          </p:cNvPr>
          <p:cNvSpPr/>
          <p:nvPr/>
        </p:nvSpPr>
        <p:spPr>
          <a:xfrm>
            <a:off x="1788696" y="5139803"/>
            <a:ext cx="2283558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people mix uniformly (mass action)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C7145-5F7E-E94B-A442-1C3B80EC16FD}"/>
              </a:ext>
            </a:extLst>
          </p:cNvPr>
          <p:cNvSpPr/>
          <p:nvPr/>
        </p:nvSpPr>
        <p:spPr>
          <a:xfrm>
            <a:off x="4800595" y="5640873"/>
            <a:ext cx="2630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pas de </a:t>
            </a:r>
            <a:r>
              <a:rPr lang="en-US" dirty="0" err="1">
                <a:solidFill>
                  <a:srgbClr val="0070C0"/>
                </a:solidFill>
              </a:rPr>
              <a:t>période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latence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4AA4F-BBC5-DF4B-8B00-5C44B3D9C5E8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A6C562-0134-FD47-B629-31276A4962C4}"/>
              </a:ext>
            </a:extLst>
          </p:cNvPr>
          <p:cNvSpPr/>
          <p:nvPr/>
        </p:nvSpPr>
        <p:spPr>
          <a:xfrm>
            <a:off x="1150612" y="5653478"/>
            <a:ext cx="3462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les gens se </a:t>
            </a:r>
            <a:r>
              <a:rPr lang="en-US" dirty="0" err="1">
                <a:solidFill>
                  <a:srgbClr val="0070C0"/>
                </a:solidFill>
              </a:rPr>
              <a:t>mélangent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uniformément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493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274326" y="3574472"/>
            <a:ext cx="1612669" cy="1429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133902" y="3574472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5993479" y="3574472"/>
            <a:ext cx="1612669" cy="14297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024158" y="42893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4867108" y="43020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460650" y="324433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3483762" y="322413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236998" y="315464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B429-F53C-5E4D-888F-9EDFED5163A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7AD0E-B18E-0141-8402-2D037DA765B5}"/>
              </a:ext>
            </a:extLst>
          </p:cNvPr>
          <p:cNvSpPr/>
          <p:nvPr/>
        </p:nvSpPr>
        <p:spPr>
          <a:xfrm>
            <a:off x="2055813" y="3891056"/>
            <a:ext cx="100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0C1C7-AB93-9E4F-AF65-976E86DB0920}"/>
              </a:ext>
            </a:extLst>
          </p:cNvPr>
          <p:cNvSpPr/>
          <p:nvPr/>
        </p:nvSpPr>
        <p:spPr>
          <a:xfrm>
            <a:off x="4900361" y="3891056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1CD9F-9CB1-1D4A-9B4E-61F9CDC7C1B4}"/>
              </a:ext>
            </a:extLst>
          </p:cNvPr>
          <p:cNvSpPr/>
          <p:nvPr/>
        </p:nvSpPr>
        <p:spPr>
          <a:xfrm>
            <a:off x="4048668" y="5119419"/>
            <a:ext cx="275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 latent period</a:t>
            </a:r>
          </a:p>
          <a:p>
            <a:pPr algn="ctr"/>
            <a:r>
              <a:rPr lang="en-US" dirty="0"/>
              <a:t>(infectious when infected)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DB8DA-E6BE-9C4C-AD74-F25D2EC0EC85}"/>
              </a:ext>
            </a:extLst>
          </p:cNvPr>
          <p:cNvSpPr/>
          <p:nvPr/>
        </p:nvSpPr>
        <p:spPr>
          <a:xfrm>
            <a:off x="1156932" y="5139803"/>
            <a:ext cx="2283558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people mix uniformly (mass action)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C7145-5F7E-E94B-A442-1C3B80EC16FD}"/>
              </a:ext>
            </a:extLst>
          </p:cNvPr>
          <p:cNvSpPr/>
          <p:nvPr/>
        </p:nvSpPr>
        <p:spPr>
          <a:xfrm>
            <a:off x="4168831" y="5640873"/>
            <a:ext cx="2630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pas de </a:t>
            </a:r>
            <a:r>
              <a:rPr lang="en-US" dirty="0" err="1">
                <a:solidFill>
                  <a:srgbClr val="0070C0"/>
                </a:solidFill>
              </a:rPr>
              <a:t>période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latence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3D05A1-B4C6-E247-8EBE-4BA357335F36}"/>
              </a:ext>
            </a:extLst>
          </p:cNvPr>
          <p:cNvSpPr/>
          <p:nvPr/>
        </p:nvSpPr>
        <p:spPr>
          <a:xfrm>
            <a:off x="7759938" y="3674279"/>
            <a:ext cx="1438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recovery is permanent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1CC412-8E10-8743-9AD8-972D71337D95}"/>
              </a:ext>
            </a:extLst>
          </p:cNvPr>
          <p:cNvSpPr/>
          <p:nvPr/>
        </p:nvSpPr>
        <p:spPr>
          <a:xfrm>
            <a:off x="7581206" y="4302066"/>
            <a:ext cx="1612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365C0"/>
                </a:solidFill>
                <a:effectLst/>
              </a:rPr>
              <a:t>la </a:t>
            </a:r>
            <a:r>
              <a:rPr lang="en-US" dirty="0" err="1">
                <a:solidFill>
                  <a:srgbClr val="0365C0"/>
                </a:solidFill>
                <a:effectLst/>
              </a:rPr>
              <a:t>récupération</a:t>
            </a:r>
            <a:r>
              <a:rPr lang="en-US" dirty="0">
                <a:solidFill>
                  <a:srgbClr val="0365C0"/>
                </a:solidFill>
                <a:effectLst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</a:rPr>
              <a:t>est</a:t>
            </a:r>
            <a:r>
              <a:rPr lang="en-US" dirty="0">
                <a:solidFill>
                  <a:srgbClr val="0365C0"/>
                </a:solidFill>
                <a:effectLst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</a:rPr>
              <a:t>permanente</a:t>
            </a:r>
            <a:endParaRPr lang="en-US" dirty="0">
              <a:solidFill>
                <a:srgbClr val="0365C0"/>
              </a:solidFill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7567FF-3979-9340-9635-09FA216037B7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95176B-A039-7C47-80D9-802234BC38FC}"/>
              </a:ext>
            </a:extLst>
          </p:cNvPr>
          <p:cNvSpPr/>
          <p:nvPr/>
        </p:nvSpPr>
        <p:spPr>
          <a:xfrm>
            <a:off x="460650" y="5687039"/>
            <a:ext cx="3462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les gens se </a:t>
            </a:r>
            <a:r>
              <a:rPr lang="en-US" dirty="0" err="1">
                <a:solidFill>
                  <a:srgbClr val="0070C0"/>
                </a:solidFill>
              </a:rPr>
              <a:t>mélangent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uniformément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118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274326" y="3574472"/>
            <a:ext cx="1612669" cy="1429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133902" y="3574472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5993479" y="3574472"/>
            <a:ext cx="1612669" cy="14297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024158" y="42893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4867108" y="430206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460650" y="324433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3483762" y="322413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236998" y="315464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B429-F53C-5E4D-888F-9EDFED5163A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7AD0E-B18E-0141-8402-2D037DA765B5}"/>
              </a:ext>
            </a:extLst>
          </p:cNvPr>
          <p:cNvSpPr/>
          <p:nvPr/>
        </p:nvSpPr>
        <p:spPr>
          <a:xfrm>
            <a:off x="2055813" y="3891056"/>
            <a:ext cx="100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0C1C7-AB93-9E4F-AF65-976E86DB0920}"/>
              </a:ext>
            </a:extLst>
          </p:cNvPr>
          <p:cNvSpPr/>
          <p:nvPr/>
        </p:nvSpPr>
        <p:spPr>
          <a:xfrm>
            <a:off x="4900361" y="3891056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1CD9F-9CB1-1D4A-9B4E-61F9CDC7C1B4}"/>
              </a:ext>
            </a:extLst>
          </p:cNvPr>
          <p:cNvSpPr/>
          <p:nvPr/>
        </p:nvSpPr>
        <p:spPr>
          <a:xfrm>
            <a:off x="4048668" y="5119419"/>
            <a:ext cx="275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 latent period</a:t>
            </a:r>
          </a:p>
          <a:p>
            <a:pPr algn="ctr"/>
            <a:r>
              <a:rPr lang="en-US" dirty="0"/>
              <a:t>(infectious when infected)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FDB8DA-E6BE-9C4C-AD74-F25D2EC0EC85}"/>
              </a:ext>
            </a:extLst>
          </p:cNvPr>
          <p:cNvSpPr/>
          <p:nvPr/>
        </p:nvSpPr>
        <p:spPr>
          <a:xfrm>
            <a:off x="1156932" y="5139803"/>
            <a:ext cx="2283558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people mix uniformly (mass action)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8C7145-5F7E-E94B-A442-1C3B80EC16FD}"/>
              </a:ext>
            </a:extLst>
          </p:cNvPr>
          <p:cNvSpPr/>
          <p:nvPr/>
        </p:nvSpPr>
        <p:spPr>
          <a:xfrm>
            <a:off x="4168831" y="5640873"/>
            <a:ext cx="2630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pas de </a:t>
            </a:r>
            <a:r>
              <a:rPr lang="en-US" dirty="0" err="1">
                <a:solidFill>
                  <a:srgbClr val="0070C0"/>
                </a:solidFill>
              </a:rPr>
              <a:t>période</a:t>
            </a:r>
            <a:r>
              <a:rPr lang="en-US" dirty="0">
                <a:solidFill>
                  <a:srgbClr val="0070C0"/>
                </a:solidFill>
              </a:rPr>
              <a:t> de </a:t>
            </a:r>
            <a:r>
              <a:rPr lang="en-US" dirty="0" err="1">
                <a:solidFill>
                  <a:srgbClr val="0070C0"/>
                </a:solidFill>
              </a:rPr>
              <a:t>latence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3D05A1-B4C6-E247-8EBE-4BA357335F36}"/>
              </a:ext>
            </a:extLst>
          </p:cNvPr>
          <p:cNvSpPr/>
          <p:nvPr/>
        </p:nvSpPr>
        <p:spPr>
          <a:xfrm>
            <a:off x="7759938" y="3674279"/>
            <a:ext cx="1438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recovery is permanent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1CC412-8E10-8743-9AD8-972D71337D95}"/>
              </a:ext>
            </a:extLst>
          </p:cNvPr>
          <p:cNvSpPr/>
          <p:nvPr/>
        </p:nvSpPr>
        <p:spPr>
          <a:xfrm>
            <a:off x="7581206" y="4302066"/>
            <a:ext cx="1612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365C0"/>
                </a:solidFill>
                <a:effectLst/>
              </a:rPr>
              <a:t>la </a:t>
            </a:r>
            <a:r>
              <a:rPr lang="en-US" dirty="0" err="1">
                <a:solidFill>
                  <a:srgbClr val="0365C0"/>
                </a:solidFill>
                <a:effectLst/>
              </a:rPr>
              <a:t>récupération</a:t>
            </a:r>
            <a:r>
              <a:rPr lang="en-US" dirty="0">
                <a:solidFill>
                  <a:srgbClr val="0365C0"/>
                </a:solidFill>
                <a:effectLst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</a:rPr>
              <a:t>est</a:t>
            </a:r>
            <a:r>
              <a:rPr lang="en-US" dirty="0">
                <a:solidFill>
                  <a:srgbClr val="0365C0"/>
                </a:solidFill>
                <a:effectLst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</a:rPr>
              <a:t>permanente</a:t>
            </a:r>
            <a:endParaRPr lang="en-US" dirty="0">
              <a:solidFill>
                <a:srgbClr val="0365C0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31FCFE-3BD0-9B49-8356-5510DC667BC7}"/>
              </a:ext>
            </a:extLst>
          </p:cNvPr>
          <p:cNvSpPr/>
          <p:nvPr/>
        </p:nvSpPr>
        <p:spPr>
          <a:xfrm>
            <a:off x="159400" y="809530"/>
            <a:ext cx="2751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population size constant - no births or deaths, migration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28167-5665-2A47-8BDA-8957A15F35FD}"/>
              </a:ext>
            </a:extLst>
          </p:cNvPr>
          <p:cNvSpPr/>
          <p:nvPr/>
        </p:nvSpPr>
        <p:spPr>
          <a:xfrm>
            <a:off x="159400" y="1681300"/>
            <a:ext cx="2080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365C0"/>
                </a:solidFill>
                <a:effectLst/>
              </a:rPr>
              <a:t>taille</a:t>
            </a:r>
            <a:r>
              <a:rPr lang="en-US" dirty="0">
                <a:solidFill>
                  <a:srgbClr val="0365C0"/>
                </a:solidFill>
                <a:effectLst/>
              </a:rPr>
              <a:t> de population </a:t>
            </a:r>
            <a:r>
              <a:rPr lang="en-US" dirty="0" err="1">
                <a:solidFill>
                  <a:srgbClr val="0365C0"/>
                </a:solidFill>
                <a:effectLst/>
              </a:rPr>
              <a:t>constante</a:t>
            </a:r>
            <a:endParaRPr lang="en-US" dirty="0">
              <a:solidFill>
                <a:srgbClr val="0365C0"/>
              </a:solidFill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5098A-2724-F649-A56D-6276CD81A842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E127F-1B6C-804B-9B5C-E75D16248C24}"/>
              </a:ext>
            </a:extLst>
          </p:cNvPr>
          <p:cNvSpPr/>
          <p:nvPr/>
        </p:nvSpPr>
        <p:spPr>
          <a:xfrm>
            <a:off x="460650" y="5687039"/>
            <a:ext cx="3462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les gens se </a:t>
            </a:r>
            <a:r>
              <a:rPr lang="en-US" dirty="0" err="1">
                <a:solidFill>
                  <a:srgbClr val="0070C0"/>
                </a:solidFill>
              </a:rPr>
              <a:t>mélangent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uniformément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8076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374079" y="3110162"/>
            <a:ext cx="1612669" cy="1429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233655" y="3110162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6093232" y="3110162"/>
            <a:ext cx="1612669" cy="14297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123911" y="382505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4966861" y="383775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560403" y="278002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3583515" y="275982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336751" y="269033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B429-F53C-5E4D-888F-9EDFED5163A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</a:t>
            </a:r>
            <a:r>
              <a:rPr lang="en-US" dirty="0">
                <a:effectLst/>
                <a:latin typeface="Helvetica Light" panose="020B0403020202020204" pitchFamily="34" charset="0"/>
              </a:rPr>
              <a:t>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7AD0E-B18E-0141-8402-2D037DA765B5}"/>
              </a:ext>
            </a:extLst>
          </p:cNvPr>
          <p:cNvSpPr/>
          <p:nvPr/>
        </p:nvSpPr>
        <p:spPr>
          <a:xfrm>
            <a:off x="2155566" y="3426746"/>
            <a:ext cx="100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0C1C7-AB93-9E4F-AF65-976E86DB0920}"/>
              </a:ext>
            </a:extLst>
          </p:cNvPr>
          <p:cNvSpPr/>
          <p:nvPr/>
        </p:nvSpPr>
        <p:spPr>
          <a:xfrm>
            <a:off x="5000114" y="3426746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5098A-2724-F649-A56D-6276CD81A842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BBEF92-33E1-0441-8CC3-FBC3E9F101DA}"/>
                  </a:ext>
                </a:extLst>
              </p:cNvPr>
              <p:cNvSpPr/>
              <p:nvPr/>
            </p:nvSpPr>
            <p:spPr>
              <a:xfrm>
                <a:off x="166257" y="871686"/>
                <a:ext cx="4572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Parameters</a:t>
                </a:r>
                <a:endParaRPr 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: transmission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: rate of recovery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BBEF92-33E1-0441-8CC3-FBC3E9F10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7" y="871686"/>
                <a:ext cx="4572000" cy="923330"/>
              </a:xfrm>
              <a:prstGeom prst="rect">
                <a:avLst/>
              </a:prstGeom>
              <a:blipFill>
                <a:blip r:embed="rId3"/>
                <a:stretch>
                  <a:fillRect l="-831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8C641B-A780-774D-8D42-5A94AA019A93}"/>
                  </a:ext>
                </a:extLst>
              </p:cNvPr>
              <p:cNvSpPr/>
              <p:nvPr/>
            </p:nvSpPr>
            <p:spPr>
              <a:xfrm>
                <a:off x="2468311" y="3869087"/>
                <a:ext cx="495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8C641B-A780-774D-8D42-5A94AA019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311" y="3869087"/>
                <a:ext cx="495327" cy="523220"/>
              </a:xfrm>
              <a:prstGeom prst="rect">
                <a:avLst/>
              </a:prstGeom>
              <a:blipFill>
                <a:blip r:embed="rId4"/>
                <a:stretch>
                  <a:fillRect l="-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43D27B-CB61-4246-B50F-FB14FB46707A}"/>
                  </a:ext>
                </a:extLst>
              </p:cNvPr>
              <p:cNvSpPr/>
              <p:nvPr/>
            </p:nvSpPr>
            <p:spPr>
              <a:xfrm>
                <a:off x="5286971" y="3894487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43D27B-CB61-4246-B50F-FB14FB467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971" y="3894487"/>
                <a:ext cx="465191" cy="52322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C6EF38B8-A105-6F41-87D0-480FB1C31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43" y="4796614"/>
            <a:ext cx="3167153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9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374079" y="3110162"/>
            <a:ext cx="1612669" cy="1429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233655" y="3110162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6093232" y="3110162"/>
            <a:ext cx="1612669" cy="14297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123911" y="382505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4966861" y="383775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560403" y="278002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3583515" y="275982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336751" y="269033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B429-F53C-5E4D-888F-9EDFED5163A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</a:t>
            </a:r>
            <a:r>
              <a:rPr lang="en-US" dirty="0">
                <a:effectLst/>
                <a:latin typeface="Helvetica Light" panose="020B0403020202020204" pitchFamily="34" charset="0"/>
              </a:rPr>
              <a:t>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7AD0E-B18E-0141-8402-2D037DA765B5}"/>
              </a:ext>
            </a:extLst>
          </p:cNvPr>
          <p:cNvSpPr/>
          <p:nvPr/>
        </p:nvSpPr>
        <p:spPr>
          <a:xfrm>
            <a:off x="2155566" y="3426746"/>
            <a:ext cx="1009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0C1C7-AB93-9E4F-AF65-976E86DB0920}"/>
              </a:ext>
            </a:extLst>
          </p:cNvPr>
          <p:cNvSpPr/>
          <p:nvPr/>
        </p:nvSpPr>
        <p:spPr>
          <a:xfrm>
            <a:off x="5000114" y="3426746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5098A-2724-F649-A56D-6276CD81A842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BBEF92-33E1-0441-8CC3-FBC3E9F101DA}"/>
                  </a:ext>
                </a:extLst>
              </p:cNvPr>
              <p:cNvSpPr/>
              <p:nvPr/>
            </p:nvSpPr>
            <p:spPr>
              <a:xfrm>
                <a:off x="166257" y="871686"/>
                <a:ext cx="4572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Parameters</a:t>
                </a:r>
                <a:endParaRPr 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: transmission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: rate of recovery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BBEF92-33E1-0441-8CC3-FBC3E9F10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7" y="871686"/>
                <a:ext cx="4572000" cy="923330"/>
              </a:xfrm>
              <a:prstGeom prst="rect">
                <a:avLst/>
              </a:prstGeom>
              <a:blipFill>
                <a:blip r:embed="rId3"/>
                <a:stretch>
                  <a:fillRect l="-831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8C641B-A780-774D-8D42-5A94AA019A93}"/>
                  </a:ext>
                </a:extLst>
              </p:cNvPr>
              <p:cNvSpPr/>
              <p:nvPr/>
            </p:nvSpPr>
            <p:spPr>
              <a:xfrm>
                <a:off x="2468311" y="3869087"/>
                <a:ext cx="495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8C641B-A780-774D-8D42-5A94AA019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311" y="3869087"/>
                <a:ext cx="495327" cy="523220"/>
              </a:xfrm>
              <a:prstGeom prst="rect">
                <a:avLst/>
              </a:prstGeom>
              <a:blipFill>
                <a:blip r:embed="rId4"/>
                <a:stretch>
                  <a:fillRect l="-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43D27B-CB61-4246-B50F-FB14FB46707A}"/>
                  </a:ext>
                </a:extLst>
              </p:cNvPr>
              <p:cNvSpPr/>
              <p:nvPr/>
            </p:nvSpPr>
            <p:spPr>
              <a:xfrm>
                <a:off x="5286971" y="3894487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43D27B-CB61-4246-B50F-FB14FB467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971" y="3894487"/>
                <a:ext cx="465191" cy="52322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C6EF38B8-A105-6F41-87D0-480FB1C31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43" y="4796614"/>
            <a:ext cx="3167153" cy="187220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13187AE-8463-2D45-AC69-1B6FAF6E37CB}"/>
              </a:ext>
            </a:extLst>
          </p:cNvPr>
          <p:cNvSpPr/>
          <p:nvPr/>
        </p:nvSpPr>
        <p:spPr>
          <a:xfrm>
            <a:off x="1986748" y="4892909"/>
            <a:ext cx="481563" cy="455083"/>
          </a:xfrm>
          <a:prstGeom prst="rect">
            <a:avLst/>
          </a:prstGeom>
          <a:noFill/>
          <a:ln w="38100"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01D3F-CEC2-5449-B951-C8D41FDC879D}"/>
              </a:ext>
            </a:extLst>
          </p:cNvPr>
          <p:cNvSpPr/>
          <p:nvPr/>
        </p:nvSpPr>
        <p:spPr>
          <a:xfrm>
            <a:off x="3749049" y="4906327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FF"/>
                </a:solidFill>
                <a:effectLst/>
                <a:latin typeface="Helvetica" pitchFamily="2" charset="0"/>
              </a:rPr>
              <a:t>…multiply rates by box you start in….</a:t>
            </a:r>
          </a:p>
        </p:txBody>
      </p:sp>
    </p:spTree>
    <p:extLst>
      <p:ext uri="{BB962C8B-B14F-4D97-AF65-F5344CB8AC3E}">
        <p14:creationId xmlns:p14="http://schemas.microsoft.com/office/powerpoint/2010/main" val="38135190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803EA28A-EB54-E448-ABDA-DB05B308043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916024" y="3069099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rgbClr val="FF0000"/>
            </a:solidFill>
            <a:prstDash val="lgDash"/>
            <a:tailEnd type="triangle"/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374079" y="3110162"/>
            <a:ext cx="1612669" cy="1429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233655" y="3110162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6093232" y="3110162"/>
            <a:ext cx="1612669" cy="14297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123911" y="382505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4966861" y="383775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560403" y="278002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3583515" y="275982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336751" y="269033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B429-F53C-5E4D-888F-9EDFED5163A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</a:t>
            </a:r>
            <a:r>
              <a:rPr lang="en-US" dirty="0">
                <a:effectLst/>
                <a:latin typeface="Helvetica Light" panose="020B0403020202020204" pitchFamily="34" charset="0"/>
              </a:rPr>
              <a:t>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7AD0E-B18E-0141-8402-2D037DA765B5}"/>
              </a:ext>
            </a:extLst>
          </p:cNvPr>
          <p:cNvSpPr/>
          <p:nvPr/>
        </p:nvSpPr>
        <p:spPr>
          <a:xfrm>
            <a:off x="1953497" y="3440059"/>
            <a:ext cx="137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0C1C7-AB93-9E4F-AF65-976E86DB0920}"/>
              </a:ext>
            </a:extLst>
          </p:cNvPr>
          <p:cNvSpPr/>
          <p:nvPr/>
        </p:nvSpPr>
        <p:spPr>
          <a:xfrm>
            <a:off x="5000114" y="3426746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5098A-2724-F649-A56D-6276CD81A842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BBEF92-33E1-0441-8CC3-FBC3E9F101DA}"/>
                  </a:ext>
                </a:extLst>
              </p:cNvPr>
              <p:cNvSpPr/>
              <p:nvPr/>
            </p:nvSpPr>
            <p:spPr>
              <a:xfrm>
                <a:off x="166257" y="871686"/>
                <a:ext cx="4572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Parameters</a:t>
                </a:r>
                <a:endParaRPr 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: transmission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: rate of recovery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BBEF92-33E1-0441-8CC3-FBC3E9F10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7" y="871686"/>
                <a:ext cx="4572000" cy="923330"/>
              </a:xfrm>
              <a:prstGeom prst="rect">
                <a:avLst/>
              </a:prstGeom>
              <a:blipFill>
                <a:blip r:embed="rId3"/>
                <a:stretch>
                  <a:fillRect l="-831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8C641B-A780-774D-8D42-5A94AA019A93}"/>
                  </a:ext>
                </a:extLst>
              </p:cNvPr>
              <p:cNvSpPr/>
              <p:nvPr/>
            </p:nvSpPr>
            <p:spPr>
              <a:xfrm>
                <a:off x="2468311" y="3869087"/>
                <a:ext cx="495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8C641B-A780-774D-8D42-5A94AA019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311" y="3869087"/>
                <a:ext cx="495327" cy="523220"/>
              </a:xfrm>
              <a:prstGeom prst="rect">
                <a:avLst/>
              </a:prstGeom>
              <a:blipFill>
                <a:blip r:embed="rId4"/>
                <a:stretch>
                  <a:fillRect l="-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43D27B-CB61-4246-B50F-FB14FB46707A}"/>
                  </a:ext>
                </a:extLst>
              </p:cNvPr>
              <p:cNvSpPr/>
              <p:nvPr/>
            </p:nvSpPr>
            <p:spPr>
              <a:xfrm>
                <a:off x="5286971" y="3894487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43D27B-CB61-4246-B50F-FB14FB467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971" y="3894487"/>
                <a:ext cx="465191" cy="52322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C6EF38B8-A105-6F41-87D0-480FB1C31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43" y="4796614"/>
            <a:ext cx="3167153" cy="187220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13187AE-8463-2D45-AC69-1B6FAF6E37CB}"/>
              </a:ext>
            </a:extLst>
          </p:cNvPr>
          <p:cNvSpPr/>
          <p:nvPr/>
        </p:nvSpPr>
        <p:spPr>
          <a:xfrm>
            <a:off x="1986748" y="4892909"/>
            <a:ext cx="481563" cy="455083"/>
          </a:xfrm>
          <a:prstGeom prst="rect">
            <a:avLst/>
          </a:prstGeom>
          <a:noFill/>
          <a:ln w="38100">
            <a:solidFill>
              <a:srgbClr val="008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701D3F-CEC2-5449-B951-C8D41FDC879D}"/>
              </a:ext>
            </a:extLst>
          </p:cNvPr>
          <p:cNvSpPr/>
          <p:nvPr/>
        </p:nvSpPr>
        <p:spPr>
          <a:xfrm>
            <a:off x="3749049" y="4906326"/>
            <a:ext cx="456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ffectLst/>
                <a:latin typeface="Helvetica" pitchFamily="2" charset="0"/>
              </a:rPr>
              <a:t>…infected numbers influence the transmission rate….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FEA8FD-EC1D-FF48-AF44-DDC8418D17CC}"/>
              </a:ext>
            </a:extLst>
          </p:cNvPr>
          <p:cNvSpPr/>
          <p:nvPr/>
        </p:nvSpPr>
        <p:spPr>
          <a:xfrm>
            <a:off x="2455029" y="4895684"/>
            <a:ext cx="481563" cy="455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6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803EA28A-EB54-E448-ABDA-DB05B308043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916024" y="3069099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rgbClr val="FF0000"/>
            </a:solidFill>
            <a:prstDash val="lgDash"/>
            <a:tailEnd type="triangle"/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352FB0B-7C8F-254F-BC3B-ED818C3BE123}"/>
              </a:ext>
            </a:extLst>
          </p:cNvPr>
          <p:cNvSpPr/>
          <p:nvPr/>
        </p:nvSpPr>
        <p:spPr>
          <a:xfrm>
            <a:off x="374079" y="3110162"/>
            <a:ext cx="1612669" cy="1429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983DE3-A399-E046-9070-05F0BF7F3FC6}"/>
              </a:ext>
            </a:extLst>
          </p:cNvPr>
          <p:cNvSpPr/>
          <p:nvPr/>
        </p:nvSpPr>
        <p:spPr>
          <a:xfrm>
            <a:off x="3233655" y="3110162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4B30C-7F12-6A46-BB1A-C8BD6F041FD7}"/>
              </a:ext>
            </a:extLst>
          </p:cNvPr>
          <p:cNvSpPr/>
          <p:nvPr/>
        </p:nvSpPr>
        <p:spPr>
          <a:xfrm>
            <a:off x="6093232" y="3110162"/>
            <a:ext cx="1612669" cy="14297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E32EF70-147A-5F4E-8E8B-FD1F6E89924F}"/>
              </a:ext>
            </a:extLst>
          </p:cNvPr>
          <p:cNvCxnSpPr>
            <a:cxnSpLocks/>
          </p:cNvCxnSpPr>
          <p:nvPr/>
        </p:nvCxnSpPr>
        <p:spPr>
          <a:xfrm>
            <a:off x="2123911" y="382505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53E5748-8990-2942-B6C7-27E15CD76908}"/>
              </a:ext>
            </a:extLst>
          </p:cNvPr>
          <p:cNvCxnSpPr>
            <a:cxnSpLocks/>
          </p:cNvCxnSpPr>
          <p:nvPr/>
        </p:nvCxnSpPr>
        <p:spPr>
          <a:xfrm>
            <a:off x="4966861" y="3837756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074D18-FB83-3E4E-972E-2E596D1627DC}"/>
              </a:ext>
            </a:extLst>
          </p:cNvPr>
          <p:cNvSpPr/>
          <p:nvPr/>
        </p:nvSpPr>
        <p:spPr>
          <a:xfrm>
            <a:off x="560403" y="2780024"/>
            <a:ext cx="1240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A4D1-1495-8E46-BBD1-7D1373D7FC94}"/>
              </a:ext>
            </a:extLst>
          </p:cNvPr>
          <p:cNvSpPr/>
          <p:nvPr/>
        </p:nvSpPr>
        <p:spPr>
          <a:xfrm>
            <a:off x="3583515" y="2759826"/>
            <a:ext cx="10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08D94-FD3E-7743-B9BF-4F3D6B5DE5F2}"/>
              </a:ext>
            </a:extLst>
          </p:cNvPr>
          <p:cNvSpPr/>
          <p:nvPr/>
        </p:nvSpPr>
        <p:spPr>
          <a:xfrm>
            <a:off x="6336751" y="2690336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B429-F53C-5E4D-888F-9EDFED5163A7}"/>
              </a:ext>
            </a:extLst>
          </p:cNvPr>
          <p:cNvSpPr/>
          <p:nvPr/>
        </p:nvSpPr>
        <p:spPr>
          <a:xfrm>
            <a:off x="3832167" y="105013"/>
            <a:ext cx="53118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000000"/>
                </a:solidFill>
                <a:effectLst/>
                <a:latin typeface="Helvetica" pitchFamily="2" charset="0"/>
              </a:rPr>
              <a:t>Compartmental models (Mechanistic Models)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endParaRPr lang="en-US" dirty="0">
              <a:effectLst/>
              <a:latin typeface="Helvetica" pitchFamily="2" charset="0"/>
            </a:endParaRP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are expressed mathematically</a:t>
            </a:r>
            <a:r>
              <a:rPr lang="en-US" dirty="0">
                <a:effectLst/>
                <a:latin typeface="Helvetica Light" panose="020B0403020202020204" pitchFamily="34" charset="0"/>
              </a:rPr>
              <a:t>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7AD0E-B18E-0141-8402-2D037DA765B5}"/>
              </a:ext>
            </a:extLst>
          </p:cNvPr>
          <p:cNvSpPr/>
          <p:nvPr/>
        </p:nvSpPr>
        <p:spPr>
          <a:xfrm>
            <a:off x="1953497" y="3440059"/>
            <a:ext cx="137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0C1C7-AB93-9E4F-AF65-976E86DB0920}"/>
              </a:ext>
            </a:extLst>
          </p:cNvPr>
          <p:cNvSpPr/>
          <p:nvPr/>
        </p:nvSpPr>
        <p:spPr>
          <a:xfrm>
            <a:off x="5000114" y="3426746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5098A-2724-F649-A56D-6276CD81A842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BBEF92-33E1-0441-8CC3-FBC3E9F101DA}"/>
                  </a:ext>
                </a:extLst>
              </p:cNvPr>
              <p:cNvSpPr/>
              <p:nvPr/>
            </p:nvSpPr>
            <p:spPr>
              <a:xfrm>
                <a:off x="166257" y="871686"/>
                <a:ext cx="4572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Parameters</a:t>
                </a:r>
                <a:endParaRPr lang="en-US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: transmission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: rate of recovery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BBEF92-33E1-0441-8CC3-FBC3E9F10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7" y="871686"/>
                <a:ext cx="4572000" cy="923330"/>
              </a:xfrm>
              <a:prstGeom prst="rect">
                <a:avLst/>
              </a:prstGeom>
              <a:blipFill>
                <a:blip r:embed="rId3"/>
                <a:stretch>
                  <a:fillRect l="-831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8C641B-A780-774D-8D42-5A94AA019A93}"/>
                  </a:ext>
                </a:extLst>
              </p:cNvPr>
              <p:cNvSpPr/>
              <p:nvPr/>
            </p:nvSpPr>
            <p:spPr>
              <a:xfrm>
                <a:off x="2468311" y="3869087"/>
                <a:ext cx="495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18C641B-A780-774D-8D42-5A94AA019A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311" y="3869087"/>
                <a:ext cx="495327" cy="523220"/>
              </a:xfrm>
              <a:prstGeom prst="rect">
                <a:avLst/>
              </a:prstGeom>
              <a:blipFill>
                <a:blip r:embed="rId4"/>
                <a:stretch>
                  <a:fillRect l="-5000" r="-50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43D27B-CB61-4246-B50F-FB14FB46707A}"/>
                  </a:ext>
                </a:extLst>
              </p:cNvPr>
              <p:cNvSpPr/>
              <p:nvPr/>
            </p:nvSpPr>
            <p:spPr>
              <a:xfrm>
                <a:off x="5286971" y="3894487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43D27B-CB61-4246-B50F-FB14FB467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971" y="3894487"/>
                <a:ext cx="465191" cy="52322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293CFFC7-CF75-7345-B08D-027766183727}"/>
              </a:ext>
            </a:extLst>
          </p:cNvPr>
          <p:cNvSpPr/>
          <p:nvPr/>
        </p:nvSpPr>
        <p:spPr>
          <a:xfrm>
            <a:off x="1790976" y="5593486"/>
            <a:ext cx="58945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What will the dynamics look like?</a:t>
            </a:r>
          </a:p>
        </p:txBody>
      </p:sp>
    </p:spTree>
    <p:extLst>
      <p:ext uri="{BB962C8B-B14F-4D97-AF65-F5344CB8AC3E}">
        <p14:creationId xmlns:p14="http://schemas.microsoft.com/office/powerpoint/2010/main" val="1034535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471C38-3BAB-3346-8FEF-002439AF3F22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530C9-05A9-CE49-B926-7EC1F11B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63" y="1350934"/>
            <a:ext cx="6436551" cy="468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3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471C38-3BAB-3346-8FEF-002439AF3F22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530C9-05A9-CE49-B926-7EC1F11B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63" y="1350934"/>
            <a:ext cx="6436551" cy="46841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E72994-BFE3-F14D-857E-08E34B4CE4CA}"/>
              </a:ext>
            </a:extLst>
          </p:cNvPr>
          <p:cNvSpPr/>
          <p:nvPr/>
        </p:nvSpPr>
        <p:spPr>
          <a:xfrm>
            <a:off x="6134312" y="2769657"/>
            <a:ext cx="287620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? Epidemic ends even though there are still some </a:t>
            </a:r>
            <a:r>
              <a:rPr lang="en-US" dirty="0" err="1"/>
              <a:t>susceptibles</a:t>
            </a:r>
            <a:r>
              <a:rPr lang="en-US" dirty="0"/>
              <a:t>….</a:t>
            </a:r>
            <a:r>
              <a:rPr lang="en-US" dirty="0">
                <a:solidFill>
                  <a:srgbClr val="FF0000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7634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50225-8794-EC40-9C14-211492AB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908658"/>
            <a:ext cx="8961120" cy="480793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Populations are divided into compartments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populations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subdivisées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en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br>
              <a:rPr lang="en-US" sz="2600" dirty="0">
                <a:latin typeface="Helvetica" pitchFamily="2" charset="0"/>
              </a:rPr>
            </a:b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Individuals within a compartment are homogeneously mixed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individus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d'un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mélangés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manière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homogène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Compartments and transition rates are determined by biological systems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et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déterminés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par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systèmes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biologiques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Helvetica" pitchFamily="2" charset="0"/>
              </a:rPr>
              <a:t>Rates of transferring between compartments are expressed mathematically</a:t>
            </a:r>
            <a:br>
              <a:rPr lang="en-US" sz="2600" dirty="0">
                <a:latin typeface="Helvetica" pitchFamily="2" charset="0"/>
              </a:rPr>
            </a:b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Taux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de transition entre les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compartiments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sont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exprimés</a:t>
            </a:r>
            <a:r>
              <a:rPr lang="en-US" sz="26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2600" dirty="0" err="1">
                <a:solidFill>
                  <a:srgbClr val="0070C0"/>
                </a:solidFill>
                <a:latin typeface="Helvetica" pitchFamily="2" charset="0"/>
              </a:rPr>
              <a:t>mathématiquement</a:t>
            </a:r>
            <a:endParaRPr lang="en-US" sz="26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1000" dirty="0">
              <a:solidFill>
                <a:srgbClr val="0070C0"/>
              </a:solidFill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Helvetica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539DE1-FA9B-9544-9BC5-9C2B570BF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6888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Helvetica" pitchFamily="2" charset="0"/>
              </a:rPr>
              <a:t>Compartmental</a:t>
            </a:r>
            <a:r>
              <a:rPr lang="en-US" sz="3200" b="1" dirty="0"/>
              <a:t>/Mechanistic/Mathematical Models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EBA9A-1073-2D44-9AA7-92E5F7F21F48}"/>
              </a:ext>
            </a:extLst>
          </p:cNvPr>
          <p:cNvSpPr/>
          <p:nvPr/>
        </p:nvSpPr>
        <p:spPr>
          <a:xfrm>
            <a:off x="91440" y="5153890"/>
            <a:ext cx="8961120" cy="1704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461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AA4514-F6BE-2943-89FC-744560756691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ECE893-D716-2143-9730-597B8561DE71}"/>
              </a:ext>
            </a:extLst>
          </p:cNvPr>
          <p:cNvSpPr/>
          <p:nvPr/>
        </p:nvSpPr>
        <p:spPr>
          <a:xfrm>
            <a:off x="1741518" y="1640980"/>
            <a:ext cx="1275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Set: I=1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AA4A9-70E0-8E49-ADC0-7191B89609B3}"/>
              </a:ext>
            </a:extLst>
          </p:cNvPr>
          <p:cNvSpPr/>
          <p:nvPr/>
        </p:nvSpPr>
        <p:spPr>
          <a:xfrm>
            <a:off x="2851262" y="2383065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09372F37-45BE-9C46-BFCB-5EA8F722FC9B}"/>
              </a:ext>
            </a:extLst>
          </p:cNvPr>
          <p:cNvCxnSpPr>
            <a:cxnSpLocks/>
          </p:cNvCxnSpPr>
          <p:nvPr/>
        </p:nvCxnSpPr>
        <p:spPr>
          <a:xfrm>
            <a:off x="1741518" y="3097959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423285D-F8F5-8043-874A-75EA97FD626B}"/>
              </a:ext>
            </a:extLst>
          </p:cNvPr>
          <p:cNvSpPr/>
          <p:nvPr/>
        </p:nvSpPr>
        <p:spPr>
          <a:xfrm>
            <a:off x="1571104" y="2712962"/>
            <a:ext cx="137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E70D4E-697D-F74D-8D2E-9A1A1588100E}"/>
              </a:ext>
            </a:extLst>
          </p:cNvPr>
          <p:cNvSpPr/>
          <p:nvPr/>
        </p:nvSpPr>
        <p:spPr>
          <a:xfrm>
            <a:off x="4617721" y="2699649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39A2E1-EB84-E64A-919F-E640F27D94FB}"/>
                  </a:ext>
                </a:extLst>
              </p:cNvPr>
              <p:cNvSpPr/>
              <p:nvPr/>
            </p:nvSpPr>
            <p:spPr>
              <a:xfrm>
                <a:off x="1845954" y="3159334"/>
                <a:ext cx="8228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39A2E1-EB84-E64A-919F-E640F27D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4" y="3159334"/>
                <a:ext cx="822854" cy="523220"/>
              </a:xfrm>
              <a:prstGeom prst="rect">
                <a:avLst/>
              </a:prstGeom>
              <a:blipFill>
                <a:blip r:embed="rId2"/>
                <a:stretch>
                  <a:fillRect l="-151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A0A5DA-9CDB-5B49-9BBA-DEC7771352E1}"/>
                  </a:ext>
                </a:extLst>
              </p:cNvPr>
              <p:cNvSpPr/>
              <p:nvPr/>
            </p:nvSpPr>
            <p:spPr>
              <a:xfrm>
                <a:off x="4904578" y="316739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A0A5DA-9CDB-5B49-9BBA-DEC777135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78" y="3167390"/>
                <a:ext cx="465191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E9B68EF-4DBC-B646-9ED7-6E09F22F0CF6}"/>
              </a:ext>
            </a:extLst>
          </p:cNvPr>
          <p:cNvCxnSpPr>
            <a:cxnSpLocks/>
          </p:cNvCxnSpPr>
          <p:nvPr/>
        </p:nvCxnSpPr>
        <p:spPr>
          <a:xfrm>
            <a:off x="4650882" y="3097959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63E4BC5-F808-B648-B596-F960B782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709" y="4256859"/>
            <a:ext cx="22860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7E696-7552-E14B-B8FA-A1CBA96F1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848" y="2353432"/>
            <a:ext cx="139700" cy="355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7EF1AD-3FB6-7745-A220-7BBE63DAC48E}"/>
              </a:ext>
            </a:extLst>
          </p:cNvPr>
          <p:cNvSpPr/>
          <p:nvPr/>
        </p:nvSpPr>
        <p:spPr>
          <a:xfrm>
            <a:off x="544395" y="5217020"/>
            <a:ext cx="8212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The average number of persons infected by an infectious individual when everyone is susceptible (</a:t>
            </a:r>
            <a:r>
              <a:rPr lang="en-US" sz="2000" i="1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=100%, or </a:t>
            </a:r>
            <a:r>
              <a:rPr lang="en-US" sz="2000" i="1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=1, start of an epidemic)</a:t>
            </a:r>
          </a:p>
        </p:txBody>
      </p:sp>
    </p:spTree>
    <p:extLst>
      <p:ext uri="{BB962C8B-B14F-4D97-AF65-F5344CB8AC3E}">
        <p14:creationId xmlns:p14="http://schemas.microsoft.com/office/powerpoint/2010/main" val="22659278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AA4514-F6BE-2943-89FC-744560756691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ECE893-D716-2143-9730-597B8561DE71}"/>
              </a:ext>
            </a:extLst>
          </p:cNvPr>
          <p:cNvSpPr/>
          <p:nvPr/>
        </p:nvSpPr>
        <p:spPr>
          <a:xfrm>
            <a:off x="1741518" y="1640980"/>
            <a:ext cx="1275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Set: I=1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AA4A9-70E0-8E49-ADC0-7191B89609B3}"/>
              </a:ext>
            </a:extLst>
          </p:cNvPr>
          <p:cNvSpPr/>
          <p:nvPr/>
        </p:nvSpPr>
        <p:spPr>
          <a:xfrm>
            <a:off x="2851262" y="2383065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09372F37-45BE-9C46-BFCB-5EA8F722FC9B}"/>
              </a:ext>
            </a:extLst>
          </p:cNvPr>
          <p:cNvCxnSpPr>
            <a:cxnSpLocks/>
          </p:cNvCxnSpPr>
          <p:nvPr/>
        </p:nvCxnSpPr>
        <p:spPr>
          <a:xfrm>
            <a:off x="1741518" y="3097959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423285D-F8F5-8043-874A-75EA97FD626B}"/>
              </a:ext>
            </a:extLst>
          </p:cNvPr>
          <p:cNvSpPr/>
          <p:nvPr/>
        </p:nvSpPr>
        <p:spPr>
          <a:xfrm>
            <a:off x="1571104" y="2712962"/>
            <a:ext cx="137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E70D4E-697D-F74D-8D2E-9A1A1588100E}"/>
              </a:ext>
            </a:extLst>
          </p:cNvPr>
          <p:cNvSpPr/>
          <p:nvPr/>
        </p:nvSpPr>
        <p:spPr>
          <a:xfrm>
            <a:off x="4617721" y="2699649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39A2E1-EB84-E64A-919F-E640F27D94FB}"/>
                  </a:ext>
                </a:extLst>
              </p:cNvPr>
              <p:cNvSpPr/>
              <p:nvPr/>
            </p:nvSpPr>
            <p:spPr>
              <a:xfrm>
                <a:off x="1845954" y="3159334"/>
                <a:ext cx="8228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39A2E1-EB84-E64A-919F-E640F27D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4" y="3159334"/>
                <a:ext cx="822854" cy="523220"/>
              </a:xfrm>
              <a:prstGeom prst="rect">
                <a:avLst/>
              </a:prstGeom>
              <a:blipFill>
                <a:blip r:embed="rId2"/>
                <a:stretch>
                  <a:fillRect l="-151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A0A5DA-9CDB-5B49-9BBA-DEC7771352E1}"/>
                  </a:ext>
                </a:extLst>
              </p:cNvPr>
              <p:cNvSpPr/>
              <p:nvPr/>
            </p:nvSpPr>
            <p:spPr>
              <a:xfrm>
                <a:off x="4904578" y="316739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A0A5DA-9CDB-5B49-9BBA-DEC777135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78" y="3167390"/>
                <a:ext cx="465191" cy="523220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E9B68EF-4DBC-B646-9ED7-6E09F22F0CF6}"/>
              </a:ext>
            </a:extLst>
          </p:cNvPr>
          <p:cNvCxnSpPr>
            <a:cxnSpLocks/>
          </p:cNvCxnSpPr>
          <p:nvPr/>
        </p:nvCxnSpPr>
        <p:spPr>
          <a:xfrm>
            <a:off x="4650882" y="3097959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63E4BC5-F808-B648-B596-F960B782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709" y="4256859"/>
            <a:ext cx="22860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7E696-7552-E14B-B8FA-A1CBA96F1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848" y="2353432"/>
            <a:ext cx="139700" cy="355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7EF1AD-3FB6-7745-A220-7BBE63DAC48E}"/>
              </a:ext>
            </a:extLst>
          </p:cNvPr>
          <p:cNvSpPr/>
          <p:nvPr/>
        </p:nvSpPr>
        <p:spPr>
          <a:xfrm>
            <a:off x="544395" y="5217020"/>
            <a:ext cx="8212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The average number of persons infected by an infectious individual when everyone is susceptible (</a:t>
            </a:r>
            <a:r>
              <a:rPr lang="en-US" sz="2000" i="1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=100%, or </a:t>
            </a:r>
            <a:r>
              <a:rPr lang="en-US" sz="2000" i="1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=1, start of an epidemic)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CC291-9A13-EE4C-952D-47C222C3E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928" y="283038"/>
            <a:ext cx="2699048" cy="353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917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471C38-3BAB-3346-8FEF-002439AF3F22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530C9-05A9-CE49-B926-7EC1F11B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63" y="1350934"/>
            <a:ext cx="6436551" cy="468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541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64CBA4-C713-4E4F-B395-4D02379E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05" y="962119"/>
            <a:ext cx="6618390" cy="5372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F090D3-DC7A-1A42-8CB1-9F52B8342639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964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AA4514-F6BE-2943-89FC-744560756691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ECE893-D716-2143-9730-597B8561DE71}"/>
              </a:ext>
            </a:extLst>
          </p:cNvPr>
          <p:cNvSpPr/>
          <p:nvPr/>
        </p:nvSpPr>
        <p:spPr>
          <a:xfrm>
            <a:off x="1741518" y="975961"/>
            <a:ext cx="1275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Set: I=1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AA4A9-70E0-8E49-ADC0-7191B89609B3}"/>
              </a:ext>
            </a:extLst>
          </p:cNvPr>
          <p:cNvSpPr/>
          <p:nvPr/>
        </p:nvSpPr>
        <p:spPr>
          <a:xfrm>
            <a:off x="2851262" y="1718046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09372F37-45BE-9C46-BFCB-5EA8F722FC9B}"/>
              </a:ext>
            </a:extLst>
          </p:cNvPr>
          <p:cNvCxnSpPr>
            <a:cxnSpLocks/>
          </p:cNvCxnSpPr>
          <p:nvPr/>
        </p:nvCxnSpPr>
        <p:spPr>
          <a:xfrm>
            <a:off x="1741518" y="2432940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423285D-F8F5-8043-874A-75EA97FD626B}"/>
              </a:ext>
            </a:extLst>
          </p:cNvPr>
          <p:cNvSpPr/>
          <p:nvPr/>
        </p:nvSpPr>
        <p:spPr>
          <a:xfrm>
            <a:off x="1571104" y="2047943"/>
            <a:ext cx="137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E70D4E-697D-F74D-8D2E-9A1A1588100E}"/>
              </a:ext>
            </a:extLst>
          </p:cNvPr>
          <p:cNvSpPr/>
          <p:nvPr/>
        </p:nvSpPr>
        <p:spPr>
          <a:xfrm>
            <a:off x="4617721" y="2034630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39A2E1-EB84-E64A-919F-E640F27D94FB}"/>
                  </a:ext>
                </a:extLst>
              </p:cNvPr>
              <p:cNvSpPr/>
              <p:nvPr/>
            </p:nvSpPr>
            <p:spPr>
              <a:xfrm>
                <a:off x="1845954" y="2494315"/>
                <a:ext cx="8228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F39A2E1-EB84-E64A-919F-E640F27D9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54" y="2494315"/>
                <a:ext cx="822854" cy="523220"/>
              </a:xfrm>
              <a:prstGeom prst="rect">
                <a:avLst/>
              </a:prstGeom>
              <a:blipFill>
                <a:blip r:embed="rId2"/>
                <a:stretch>
                  <a:fillRect l="-1515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A0A5DA-9CDB-5B49-9BBA-DEC7771352E1}"/>
                  </a:ext>
                </a:extLst>
              </p:cNvPr>
              <p:cNvSpPr/>
              <p:nvPr/>
            </p:nvSpPr>
            <p:spPr>
              <a:xfrm>
                <a:off x="4904578" y="250237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A0A5DA-9CDB-5B49-9BBA-DEC7771352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78" y="2502371"/>
                <a:ext cx="465191" cy="5232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E9B68EF-4DBC-B646-9ED7-6E09F22F0CF6}"/>
              </a:ext>
            </a:extLst>
          </p:cNvPr>
          <p:cNvCxnSpPr>
            <a:cxnSpLocks/>
          </p:cNvCxnSpPr>
          <p:nvPr/>
        </p:nvCxnSpPr>
        <p:spPr>
          <a:xfrm>
            <a:off x="4650882" y="2432940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63E4BC5-F808-B648-B596-F960B782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709" y="3591840"/>
            <a:ext cx="22860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7E696-7552-E14B-B8FA-A1CBA96F1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848" y="1688413"/>
            <a:ext cx="139700" cy="355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7EF1AD-3FB6-7745-A220-7BBE63DAC48E}"/>
              </a:ext>
            </a:extLst>
          </p:cNvPr>
          <p:cNvSpPr/>
          <p:nvPr/>
        </p:nvSpPr>
        <p:spPr>
          <a:xfrm>
            <a:off x="465513" y="4412361"/>
            <a:ext cx="8212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The average number of persons infected by an infectious individual when everyone is susceptible (</a:t>
            </a:r>
            <a:r>
              <a:rPr lang="en-US" sz="2000" i="1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=100%, or </a:t>
            </a:r>
            <a:r>
              <a:rPr lang="en-US" sz="2000" i="1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=1, start of an epidemic)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C930A7-F370-4B4A-801F-2A80A84B5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109" y="5351955"/>
            <a:ext cx="838200" cy="406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F236B8-D043-884A-B377-B4B494ECCC66}"/>
              </a:ext>
            </a:extLst>
          </p:cNvPr>
          <p:cNvSpPr/>
          <p:nvPr/>
        </p:nvSpPr>
        <p:spPr>
          <a:xfrm>
            <a:off x="1721113" y="5221194"/>
            <a:ext cx="107112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sz="3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E  </a:t>
            </a:r>
            <a:r>
              <a:rPr lang="en-US" sz="34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F0442-7C12-5440-B2A1-9B025CE1B7BE}"/>
              </a:ext>
            </a:extLst>
          </p:cNvPr>
          <p:cNvSpPr/>
          <p:nvPr/>
        </p:nvSpPr>
        <p:spPr>
          <a:xfrm>
            <a:off x="3770629" y="5238153"/>
            <a:ext cx="2340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“R-effective"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E6BE04-DD89-F54C-B527-CF8B23B9699F}"/>
              </a:ext>
            </a:extLst>
          </p:cNvPr>
          <p:cNvSpPr/>
          <p:nvPr/>
        </p:nvSpPr>
        <p:spPr>
          <a:xfrm>
            <a:off x="874126" y="6068455"/>
            <a:ext cx="55669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…as the epidemic progresses and S falls</a:t>
            </a:r>
          </a:p>
        </p:txBody>
      </p:sp>
    </p:spTree>
    <p:extLst>
      <p:ext uri="{BB962C8B-B14F-4D97-AF65-F5344CB8AC3E}">
        <p14:creationId xmlns:p14="http://schemas.microsoft.com/office/powerpoint/2010/main" val="20132191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41F246-CF3D-144D-B125-531353E4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74" y="1284893"/>
            <a:ext cx="6267140" cy="4800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68011-64C4-964D-901C-77A969E0C032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608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0D9C8-0BEE-924A-A574-8DD44D0EC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95" y="987424"/>
            <a:ext cx="6764064" cy="5180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7CA90A-1DBA-EF48-9C7A-BAD6EB3BF785}"/>
              </a:ext>
            </a:extLst>
          </p:cNvPr>
          <p:cNvSpPr/>
          <p:nvPr/>
        </p:nvSpPr>
        <p:spPr>
          <a:xfrm>
            <a:off x="66499" y="104735"/>
            <a:ext cx="300921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7946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AA996D-CEF3-8843-8E9E-EEC4BA2998FF}"/>
              </a:ext>
            </a:extLst>
          </p:cNvPr>
          <p:cNvSpPr/>
          <p:nvPr/>
        </p:nvSpPr>
        <p:spPr>
          <a:xfrm>
            <a:off x="66499" y="104735"/>
            <a:ext cx="500426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 : vaccination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A65509F-7FA8-9A4A-8FC2-1191184AD70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503107" y="1739062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rgbClr val="FF0000"/>
            </a:solidFill>
            <a:prstDash val="lgDash"/>
            <a:tailEnd type="triangle"/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22D34F2-A0B0-754A-A327-9856469DA70A}"/>
              </a:ext>
            </a:extLst>
          </p:cNvPr>
          <p:cNvSpPr/>
          <p:nvPr/>
        </p:nvSpPr>
        <p:spPr>
          <a:xfrm>
            <a:off x="3820738" y="1780125"/>
            <a:ext cx="1612669" cy="14297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FAEB57-41FB-FB45-8F98-E2B0A8E11034}"/>
              </a:ext>
            </a:extLst>
          </p:cNvPr>
          <p:cNvSpPr/>
          <p:nvPr/>
        </p:nvSpPr>
        <p:spPr>
          <a:xfrm>
            <a:off x="6680315" y="1780125"/>
            <a:ext cx="1612669" cy="14297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R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6421F2E-D039-444F-B158-7ABD7536A524}"/>
              </a:ext>
            </a:extLst>
          </p:cNvPr>
          <p:cNvCxnSpPr>
            <a:cxnSpLocks/>
          </p:cNvCxnSpPr>
          <p:nvPr/>
        </p:nvCxnSpPr>
        <p:spPr>
          <a:xfrm>
            <a:off x="2710994" y="2495019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CB7204E-FDE5-5541-9374-D0E36E30B2E1}"/>
              </a:ext>
            </a:extLst>
          </p:cNvPr>
          <p:cNvCxnSpPr>
            <a:cxnSpLocks/>
          </p:cNvCxnSpPr>
          <p:nvPr/>
        </p:nvCxnSpPr>
        <p:spPr>
          <a:xfrm>
            <a:off x="5553944" y="2507719"/>
            <a:ext cx="97258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E4DE3-9521-DC4C-8F26-D78FFA5D823A}"/>
              </a:ext>
            </a:extLst>
          </p:cNvPr>
          <p:cNvSpPr/>
          <p:nvPr/>
        </p:nvSpPr>
        <p:spPr>
          <a:xfrm>
            <a:off x="2540580" y="2110022"/>
            <a:ext cx="137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6D1E1E-8C05-6644-A801-E547E6EC2620}"/>
              </a:ext>
            </a:extLst>
          </p:cNvPr>
          <p:cNvSpPr/>
          <p:nvPr/>
        </p:nvSpPr>
        <p:spPr>
          <a:xfrm>
            <a:off x="5587197" y="2096709"/>
            <a:ext cx="996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recovery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677081-36B7-554A-83BE-FBDE561D36C4}"/>
              </a:ext>
            </a:extLst>
          </p:cNvPr>
          <p:cNvSpPr/>
          <p:nvPr/>
        </p:nvSpPr>
        <p:spPr>
          <a:xfrm>
            <a:off x="851016" y="1799174"/>
            <a:ext cx="1612669" cy="142978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BD476273-212F-BD48-B46D-41F59FCC9B5D}"/>
              </a:ext>
            </a:extLst>
          </p:cNvPr>
          <p:cNvCxnSpPr>
            <a:cxnSpLocks/>
            <a:stCxn id="29" idx="2"/>
            <a:endCxn id="7" idx="2"/>
          </p:cNvCxnSpPr>
          <p:nvPr/>
        </p:nvCxnSpPr>
        <p:spPr>
          <a:xfrm rot="5400000" flipH="1" flipV="1">
            <a:off x="4562475" y="304789"/>
            <a:ext cx="19049" cy="5829299"/>
          </a:xfrm>
          <a:prstGeom prst="curvedConnector3">
            <a:avLst>
              <a:gd name="adj1" fmla="val -442932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F43772D-5B61-8743-915B-583A30136607}"/>
              </a:ext>
            </a:extLst>
          </p:cNvPr>
          <p:cNvSpPr/>
          <p:nvPr/>
        </p:nvSpPr>
        <p:spPr>
          <a:xfrm>
            <a:off x="3913135" y="3592718"/>
            <a:ext cx="1248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vaccination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031025-E7C0-EF4D-922D-DF34BD5C8B0E}"/>
              </a:ext>
            </a:extLst>
          </p:cNvPr>
          <p:cNvSpPr/>
          <p:nvPr/>
        </p:nvSpPr>
        <p:spPr>
          <a:xfrm>
            <a:off x="1907769" y="4620654"/>
            <a:ext cx="5328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Vaccination moves people out of </a:t>
            </a:r>
            <a:r>
              <a:rPr lang="en-US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susceptibles</a:t>
            </a:r>
            <a:r>
              <a:rPr lang="en-US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 into the immune (recovered) class.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FB6ADF-BD57-E748-BDBB-F2917E895935}"/>
              </a:ext>
            </a:extLst>
          </p:cNvPr>
          <p:cNvSpPr/>
          <p:nvPr/>
        </p:nvSpPr>
        <p:spPr>
          <a:xfrm>
            <a:off x="1660468" y="5274158"/>
            <a:ext cx="5973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La vaccination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éloigne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les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personnes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sensibles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de la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maladie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dans la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classe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immunitaire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 (</a:t>
            </a:r>
            <a:r>
              <a:rPr lang="en-US" dirty="0" err="1">
                <a:solidFill>
                  <a:srgbClr val="0365C0"/>
                </a:solidFill>
                <a:effectLst/>
                <a:latin typeface="Helvetica" pitchFamily="2" charset="0"/>
              </a:rPr>
              <a:t>rétablie</a:t>
            </a:r>
            <a:r>
              <a:rPr lang="en-US" dirty="0">
                <a:solidFill>
                  <a:srgbClr val="0365C0"/>
                </a:solidFill>
                <a:effectLst/>
                <a:latin typeface="Helvetica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447995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0CEDFC-3523-EE47-B851-2A4AA821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11" y="1336559"/>
            <a:ext cx="6420577" cy="48314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D1FB60-5FA8-5A47-BC30-186F1970BC61}"/>
              </a:ext>
            </a:extLst>
          </p:cNvPr>
          <p:cNvSpPr/>
          <p:nvPr/>
        </p:nvSpPr>
        <p:spPr>
          <a:xfrm>
            <a:off x="66499" y="104735"/>
            <a:ext cx="500426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 : vaccination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9908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0CEDFC-3523-EE47-B851-2A4AA821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711" y="1336559"/>
            <a:ext cx="6420577" cy="48314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D1FB60-5FA8-5A47-BC30-186F1970BC61}"/>
              </a:ext>
            </a:extLst>
          </p:cNvPr>
          <p:cNvSpPr/>
          <p:nvPr/>
        </p:nvSpPr>
        <p:spPr>
          <a:xfrm>
            <a:off x="66499" y="104735"/>
            <a:ext cx="500426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SIR model : vaccination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B76A9BD4-2AE1-1A41-9F6F-104277A170E9}"/>
              </a:ext>
            </a:extLst>
          </p:cNvPr>
          <p:cNvSpPr/>
          <p:nvPr/>
        </p:nvSpPr>
        <p:spPr>
          <a:xfrm>
            <a:off x="3374967" y="1496292"/>
            <a:ext cx="864525" cy="2211184"/>
          </a:xfrm>
          <a:prstGeom prst="upDownArrow">
            <a:avLst>
              <a:gd name="adj1" fmla="val 26923"/>
              <a:gd name="adj2" fmla="val 28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669CD-8237-A64F-90EA-FFBDDC38AD92}"/>
              </a:ext>
            </a:extLst>
          </p:cNvPr>
          <p:cNvSpPr/>
          <p:nvPr/>
        </p:nvSpPr>
        <p:spPr>
          <a:xfrm>
            <a:off x="4240278" y="1863220"/>
            <a:ext cx="1770611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568F8"/>
                </a:solidFill>
                <a:effectLst/>
                <a:latin typeface="Helvetica" pitchFamily="2" charset="0"/>
              </a:rPr>
              <a:t>Proportion that needs to be vaccinated to interrupt transmission</a:t>
            </a:r>
            <a:endParaRPr lang="en-US" dirty="0">
              <a:solidFill>
                <a:srgbClr val="5568F8"/>
              </a:solidFill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5FE389-5AD9-FA46-A56D-EA9DFBBDA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34" y="5660043"/>
            <a:ext cx="2438400" cy="1016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9928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4932</TotalTime>
  <Words>7408</Words>
  <Application>Microsoft Macintosh PowerPoint</Application>
  <PresentationFormat>On-screen Show (4:3)</PresentationFormat>
  <Paragraphs>1526</Paragraphs>
  <Slides>112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Arial</vt:lpstr>
      <vt:lpstr>Calibri</vt:lpstr>
      <vt:lpstr>Calibri Light</vt:lpstr>
      <vt:lpstr>Cambria Math</vt:lpstr>
      <vt:lpstr>Gill Sans</vt:lpstr>
      <vt:lpstr>Helvetica</vt:lpstr>
      <vt:lpstr>Helvetica Light</vt:lpstr>
      <vt:lpstr>Lucida Grande</vt:lpstr>
      <vt:lpstr>STIXGeneral</vt:lpstr>
      <vt:lpstr>Office Theme</vt:lpstr>
      <vt:lpstr>Introduction to Compartmental Models</vt:lpstr>
      <vt:lpstr>Goals for this lecture</vt:lpstr>
      <vt:lpstr>Goals for this lecture</vt:lpstr>
      <vt:lpstr>Goals for this lecture</vt:lpstr>
      <vt:lpstr>Goals for this lecture</vt:lpstr>
      <vt:lpstr>Compartmental/Mechanistic/Mathematical Models</vt:lpstr>
      <vt:lpstr>Compartmental/Mechanistic/Mathematical Models</vt:lpstr>
      <vt:lpstr>Compartmental/Mechanistic/Mathematical Models</vt:lpstr>
      <vt:lpstr>Compartmental/Mechanistic/Mathematical Models</vt:lpstr>
      <vt:lpstr>Compartmental/Mechanistic/Mathematical Models</vt:lpstr>
      <vt:lpstr>How are these different from statistical models?  En quoi sont-ils différents des modèles statistiques?  </vt:lpstr>
      <vt:lpstr>How are these different from statistical models?  En quoi sont-ils différents des modèles statistiques?  </vt:lpstr>
      <vt:lpstr>1. Simple Population Models 1. Modèles simples de population </vt:lpstr>
      <vt:lpstr>Madagascar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concepts</vt:lpstr>
      <vt:lpstr>2. Structured Population Models 2. Modèles de la population structurée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concepts</vt:lpstr>
      <vt:lpstr>3. Two-population model 3. modèles de deux populations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concepts</vt:lpstr>
      <vt:lpstr>4. SIR Models 4. Les modèles SIR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concepts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Age-based insights into population trends and infection dynamics for Malagasy fruit bats </dc:title>
  <dc:creator>Cara Brook</dc:creator>
  <cp:lastModifiedBy>Cara Brook</cp:lastModifiedBy>
  <cp:revision>92</cp:revision>
  <dcterms:created xsi:type="dcterms:W3CDTF">2019-07-24T17:47:24Z</dcterms:created>
  <dcterms:modified xsi:type="dcterms:W3CDTF">2020-01-08T09:22:36Z</dcterms:modified>
</cp:coreProperties>
</file>